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77" r:id="rId4"/>
    <p:sldId id="259" r:id="rId5"/>
    <p:sldId id="260" r:id="rId6"/>
    <p:sldId id="261" r:id="rId7"/>
    <p:sldId id="262" r:id="rId8"/>
    <p:sldId id="264" r:id="rId9"/>
    <p:sldId id="265" r:id="rId10"/>
    <p:sldId id="275" r:id="rId11"/>
    <p:sldId id="266" r:id="rId12"/>
    <p:sldId id="267" r:id="rId13"/>
    <p:sldId id="268" r:id="rId14"/>
    <p:sldId id="269" r:id="rId15"/>
    <p:sldId id="270" r:id="rId16"/>
    <p:sldId id="272" r:id="rId17"/>
    <p:sldId id="276" r:id="rId18"/>
    <p:sldId id="273" r:id="rId19"/>
    <p:sldId id="274" r:id="rId20"/>
    <p:sldId id="271" r:id="rId21"/>
  </p:sldIdLst>
  <p:sldSz cx="9144000" cy="6858000" type="screen4x3"/>
  <p:notesSz cx="6761163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76223-95BA-4AE4-8BA8-FF7AEC0FB8BD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7F829-579B-443F-8144-15E338B16C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8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421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90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6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02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69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86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246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36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14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82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78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A7C23-94A0-44DB-B940-B9C7DEBA6C59}" type="datetimeFigureOut">
              <a:rPr lang="sv-SE" smtClean="0"/>
              <a:t>2015-08-12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62B6-A052-468B-9E6A-E3AEC931A9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009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899592" y="1988840"/>
            <a:ext cx="59584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altLang="sv-SE" sz="2800" dirty="0" smtClean="0"/>
          </a:p>
          <a:p>
            <a:endParaRPr lang="sv-SE" altLang="sv-SE" sz="2800" dirty="0"/>
          </a:p>
          <a:p>
            <a:endParaRPr lang="sv-SE" altLang="sv-SE" sz="2800" dirty="0" smtClean="0"/>
          </a:p>
          <a:p>
            <a:endParaRPr lang="sv-SE" altLang="sv-SE" sz="2800" dirty="0"/>
          </a:p>
          <a:p>
            <a:r>
              <a:rPr lang="sv-SE" altLang="sv-SE" sz="2800" dirty="0" smtClean="0"/>
              <a:t>Sibylla Lindgren</a:t>
            </a:r>
          </a:p>
          <a:p>
            <a:r>
              <a:rPr lang="sv-SE" altLang="sv-SE" sz="2800" dirty="0" smtClean="0"/>
              <a:t>socionom, leg. psykoterapeut</a:t>
            </a:r>
          </a:p>
          <a:p>
            <a:r>
              <a:rPr lang="sv-SE" altLang="sv-SE" sz="2800" dirty="0" smtClean="0"/>
              <a:t>handledare i psykosocialt arbete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1036187"/>
            <a:ext cx="7772400" cy="167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Att bedöma självmordsrisk</a:t>
            </a:r>
          </a:p>
        </p:txBody>
      </p:sp>
    </p:spTree>
    <p:extLst>
      <p:ext uri="{BB962C8B-B14F-4D97-AF65-F5344CB8AC3E}">
        <p14:creationId xmlns:p14="http://schemas.microsoft.com/office/powerpoint/2010/main" val="162777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Riskfaktorer för självmord</a:t>
            </a:r>
          </a:p>
        </p:txBody>
      </p:sp>
      <p:sp>
        <p:nvSpPr>
          <p:cNvPr id="3" name="Rektangel 2"/>
          <p:cNvSpPr/>
          <p:nvPr/>
        </p:nvSpPr>
        <p:spPr>
          <a:xfrm>
            <a:off x="323528" y="1105287"/>
            <a:ext cx="3960440" cy="5139869"/>
          </a:xfrm>
          <a:prstGeom prst="rect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v-SE" altLang="sv-SE" sz="3600" b="1" kern="0" dirty="0">
                <a:solidFill>
                  <a:srgbClr val="000000"/>
                </a:solidFill>
                <a:latin typeface="Arial"/>
              </a:rPr>
              <a:t>Pojkar	</a:t>
            </a:r>
            <a:r>
              <a:rPr lang="sv-SE" altLang="sv-SE" sz="3600" b="1" kern="0" dirty="0" smtClean="0">
                <a:solidFill>
                  <a:srgbClr val="000000"/>
                </a:solidFill>
                <a:latin typeface="Arial"/>
              </a:rPr>
              <a:t>15-19 år</a:t>
            </a:r>
            <a:r>
              <a:rPr lang="sv-SE" altLang="sv-SE" sz="3600" b="1" kern="0" dirty="0">
                <a:solidFill>
                  <a:srgbClr val="000000"/>
                </a:solidFill>
                <a:latin typeface="Arial"/>
              </a:rPr>
              <a:t>	                 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sv-SE" altLang="sv-SE" sz="3200" kern="0" dirty="0">
                <a:solidFill>
                  <a:srgbClr val="000000"/>
                </a:solidFill>
                <a:latin typeface="Arial"/>
              </a:rPr>
              <a:t>Tidigare försök   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sv-SE" altLang="sv-SE" sz="3200" kern="0" dirty="0">
                <a:solidFill>
                  <a:srgbClr val="000000"/>
                </a:solidFill>
                <a:latin typeface="Arial"/>
              </a:rPr>
              <a:t>Egentlig depression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sv-SE" altLang="sv-SE" sz="3200" kern="0" dirty="0">
                <a:solidFill>
                  <a:srgbClr val="000000"/>
                </a:solidFill>
                <a:latin typeface="Arial"/>
              </a:rPr>
              <a:t>Missbruk	     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sv-SE" altLang="sv-SE" sz="3200" kern="0" dirty="0">
                <a:solidFill>
                  <a:srgbClr val="000000"/>
                </a:solidFill>
                <a:latin typeface="Arial"/>
              </a:rPr>
              <a:t>Antisocialt beteende	     	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sv-SE" altLang="sv-SE" sz="3200" kern="0" dirty="0">
                <a:solidFill>
                  <a:srgbClr val="000000"/>
                </a:solidFill>
                <a:latin typeface="Arial"/>
              </a:rPr>
              <a:t>Suicid i närmiljön	</a:t>
            </a:r>
            <a:r>
              <a:rPr lang="sv-SE" altLang="sv-SE" sz="3600" kern="0" dirty="0">
                <a:solidFill>
                  <a:srgbClr val="000000"/>
                </a:solidFill>
                <a:latin typeface="Arial"/>
              </a:rPr>
              <a:t>     </a:t>
            </a:r>
          </a:p>
        </p:txBody>
      </p:sp>
      <p:sp>
        <p:nvSpPr>
          <p:cNvPr id="4" name="Rektangel 3"/>
          <p:cNvSpPr/>
          <p:nvPr/>
        </p:nvSpPr>
        <p:spPr>
          <a:xfrm>
            <a:off x="4572000" y="1268760"/>
            <a:ext cx="4320480" cy="4093428"/>
          </a:xfrm>
          <a:prstGeom prst="rect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3600" b="1" dirty="0">
                <a:solidFill>
                  <a:srgbClr val="000000"/>
                </a:solidFill>
                <a:latin typeface="Arial" charset="0"/>
              </a:rPr>
              <a:t>Flickor	</a:t>
            </a:r>
            <a:r>
              <a:rPr lang="sv-SE" altLang="sv-SE" sz="3600" b="1" dirty="0" smtClean="0">
                <a:solidFill>
                  <a:srgbClr val="000000"/>
                </a:solidFill>
                <a:latin typeface="Arial" charset="0"/>
              </a:rPr>
              <a:t>15-19 år</a:t>
            </a:r>
            <a:r>
              <a:rPr lang="sv-SE" altLang="sv-SE" b="1" dirty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>
                <a:solidFill>
                  <a:srgbClr val="000000"/>
                </a:solidFill>
                <a:latin typeface="Arial" charset="0"/>
              </a:rPr>
              <a:t>- Egentlig </a:t>
            </a:r>
            <a:r>
              <a:rPr lang="sv-SE" altLang="sv-SE" sz="3200" dirty="0" smtClean="0">
                <a:solidFill>
                  <a:srgbClr val="000000"/>
                </a:solidFill>
                <a:latin typeface="Arial" charset="0"/>
              </a:rPr>
              <a:t>	depression</a:t>
            </a:r>
            <a:endParaRPr lang="sv-SE" altLang="sv-SE" sz="3200" dirty="0">
              <a:solidFill>
                <a:srgbClr val="000000"/>
              </a:solidFill>
              <a:latin typeface="Arial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>
                <a:solidFill>
                  <a:srgbClr val="000000"/>
                </a:solidFill>
                <a:latin typeface="Arial" charset="0"/>
              </a:rPr>
              <a:t>- Tidigare försök	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>
                <a:solidFill>
                  <a:srgbClr val="000000"/>
                </a:solidFill>
                <a:latin typeface="Arial" charset="0"/>
              </a:rPr>
              <a:t>- Antisocialt       </a:t>
            </a:r>
            <a:r>
              <a:rPr lang="sv-SE" altLang="sv-SE" sz="3200" dirty="0" smtClean="0">
                <a:solidFill>
                  <a:srgbClr val="000000"/>
                </a:solidFill>
                <a:latin typeface="Arial" charset="0"/>
              </a:rPr>
              <a:t>     	beteende</a:t>
            </a:r>
            <a:r>
              <a:rPr lang="sv-SE" altLang="sv-SE" sz="3200" dirty="0">
                <a:solidFill>
                  <a:srgbClr val="000000"/>
                </a:solidFill>
                <a:latin typeface="Arial" charset="0"/>
              </a:rPr>
              <a:t>		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3200" dirty="0">
                <a:solidFill>
                  <a:srgbClr val="000000"/>
                </a:solidFill>
                <a:latin typeface="Arial" charset="0"/>
              </a:rPr>
              <a:t> - Suicid i närmiljön	</a:t>
            </a:r>
          </a:p>
        </p:txBody>
      </p:sp>
    </p:spTree>
    <p:extLst>
      <p:ext uri="{BB962C8B-B14F-4D97-AF65-F5344CB8AC3E}">
        <p14:creationId xmlns:p14="http://schemas.microsoft.com/office/powerpoint/2010/main" val="38995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7504" y="0"/>
            <a:ext cx="8784976" cy="3170099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sz="4000" b="1" dirty="0"/>
              <a:t>Miljöfaktorer </a:t>
            </a:r>
            <a:endParaRPr lang="sv-S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Tillgänglighet </a:t>
            </a:r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och metoder för </a:t>
            </a:r>
            <a:r>
              <a:rPr 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att ta sitt liv såsom läkemedel, skjutvapen, giftiga gaser.</a:t>
            </a:r>
          </a:p>
          <a:p>
            <a:r>
              <a:rPr 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Bekämpningsmedel. </a:t>
            </a:r>
            <a:endParaRPr 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19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sz="4000" b="1" dirty="0">
                <a:latin typeface="Arial" panose="020B0604020202020204" pitchFamily="34" charset="0"/>
                <a:cs typeface="Arial" panose="020B0604020202020204" pitchFamily="34" charset="0"/>
              </a:rPr>
              <a:t>Vid låg suicidrisk </a:t>
            </a:r>
            <a:endParaRPr lang="sv-S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* Planera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in fortsättning/nya samtalstider, </a:t>
            </a: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gärna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tät regelbunden kontakt initialt. </a:t>
            </a:r>
          </a:p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* Riskbedömning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bör ske så länge </a:t>
            </a: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det bedöms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aktuellt.</a:t>
            </a:r>
          </a:p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* Lämna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kriskort med aktuella telefonnummer att använda vid försämring, dag/jourtid </a:t>
            </a:r>
          </a:p>
        </p:txBody>
      </p:sp>
    </p:spTree>
    <p:extLst>
      <p:ext uri="{BB962C8B-B14F-4D97-AF65-F5344CB8AC3E}">
        <p14:creationId xmlns:p14="http://schemas.microsoft.com/office/powerpoint/2010/main" val="2911358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-1"/>
            <a:ext cx="9144000" cy="6186309"/>
          </a:xfrm>
          <a:prstGeom prst="rect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 </a:t>
            </a:r>
            <a:r>
              <a:rPr lang="sv-SE" sz="4000" b="1" dirty="0">
                <a:latin typeface="Arial" panose="020B0604020202020204" pitchFamily="34" charset="0"/>
                <a:cs typeface="Arial" panose="020B0604020202020204" pitchFamily="34" charset="0"/>
              </a:rPr>
              <a:t>hög suicidrisk</a:t>
            </a:r>
            <a:endParaRPr 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Under 18 år</a:t>
            </a:r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v-S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Kontakta föräldrar/vårdnadshavare</a:t>
            </a:r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Ring BUP-jouren</a:t>
            </a:r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, planera med denne fortsatt handläggning. Se info i vårdpraxis under </a:t>
            </a: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Barn- </a:t>
            </a:r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och Ungdomspsykiatri. </a:t>
            </a:r>
            <a:endParaRPr lang="sv-S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Lämna </a:t>
            </a:r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inte ungdomen ensam. Om möjligt följ med föräldrar/vårdnadshavare och ungdom till </a:t>
            </a: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BUP.</a:t>
            </a:r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Skriv en kort akutremiss för att få återkoppling kring bedömning och handläggning</a:t>
            </a: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10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-34506" y="-25202"/>
            <a:ext cx="9324528" cy="6309420"/>
          </a:xfrm>
          <a:prstGeom prst="rect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Över 18 år: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Försök motivera att kontakta anhörig eller annan närstående.</a:t>
            </a:r>
          </a:p>
          <a:p>
            <a:endParaRPr lang="sv-S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Ring akutteamet vid vuxenpsykiatrin, planera med läkare/jour fortsatt handläggning. Lämna inte patienten ensam och om möjligt följ med och överlämna.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Skriv en kort akutremiss för att få återkoppling av bedömning och handläggning.</a:t>
            </a:r>
          </a:p>
          <a:p>
            <a:endParaRPr lang="sv-S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Om patienten är akut suicidal och vägrar vård och kontakt med psykiatrin görs en prövning enl. LPT av 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distriktsläkare. Om det krävs kan handräckning av polis begäras.</a:t>
            </a:r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73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 telefonkontakter</a:t>
            </a:r>
            <a:endParaRPr lang="sv-SE" sz="40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b="0" i="0" u="none" strike="noStrike" baseline="0" dirty="0" smtClean="0">
                <a:solidFill>
                  <a:srgbClr val="000000"/>
                </a:solidFill>
                <a:latin typeface="Foundry Sans"/>
              </a:rPr>
              <a:t>- Vad gör den som ringer orolig och i vad består aktuell risksituation?</a:t>
            </a:r>
          </a:p>
          <a:p>
            <a:r>
              <a:rPr lang="sv-SE" sz="2800" dirty="0" smtClean="0">
                <a:solidFill>
                  <a:srgbClr val="000000"/>
                </a:solidFill>
                <a:latin typeface="Foundry Sans"/>
              </a:rPr>
              <a:t>- </a:t>
            </a:r>
            <a:r>
              <a:rPr lang="sv-SE" sz="2800" b="0" i="0" u="none" strike="noStrike" baseline="0" dirty="0" smtClean="0">
                <a:solidFill>
                  <a:srgbClr val="000000"/>
                </a:solidFill>
                <a:latin typeface="Foundry Sans"/>
              </a:rPr>
              <a:t>Bedöm situationens allvar, tidsmarginaler och säkerhet.</a:t>
            </a:r>
          </a:p>
          <a:p>
            <a:r>
              <a:rPr lang="sv-SE" sz="2800" b="0" i="0" u="none" strike="noStrike" baseline="0" dirty="0" smtClean="0">
                <a:solidFill>
                  <a:srgbClr val="000000"/>
                </a:solidFill>
                <a:latin typeface="Foundry Sans"/>
              </a:rPr>
              <a:t>- Överväg ev. akuta åtgärder: </a:t>
            </a:r>
            <a:r>
              <a:rPr lang="sv-SE" sz="2800" b="0" i="0" u="none" strike="noStrike" baseline="0" dirty="0" err="1" smtClean="0">
                <a:solidFill>
                  <a:srgbClr val="000000"/>
                </a:solidFill>
                <a:latin typeface="Foundry Sans"/>
              </a:rPr>
              <a:t>akuttid</a:t>
            </a:r>
            <a:r>
              <a:rPr lang="sv-SE" sz="2800" b="0" i="0" u="none" strike="noStrike" baseline="0" dirty="0" smtClean="0">
                <a:solidFill>
                  <a:srgbClr val="000000"/>
                </a:solidFill>
                <a:latin typeface="Foundry Sans"/>
              </a:rPr>
              <a:t> jourläkare, annan behandlare.</a:t>
            </a:r>
          </a:p>
          <a:p>
            <a:r>
              <a:rPr lang="sv-SE" sz="2800" dirty="0" smtClean="0">
                <a:solidFill>
                  <a:srgbClr val="000000"/>
                </a:solidFill>
                <a:latin typeface="Foundry Sans"/>
              </a:rPr>
              <a:t>- </a:t>
            </a:r>
            <a:r>
              <a:rPr lang="sv-SE" sz="2800" b="0" i="0" u="none" strike="noStrike" baseline="0" dirty="0" smtClean="0">
                <a:solidFill>
                  <a:srgbClr val="000000"/>
                </a:solidFill>
                <a:latin typeface="Foundry Sans"/>
              </a:rPr>
              <a:t>Om ej akut erbjud tid för personlig kontakt så snart som möjligt.</a:t>
            </a:r>
          </a:p>
          <a:p>
            <a:r>
              <a:rPr lang="sv-SE" sz="2800" b="0" i="0" u="none" strike="noStrike" baseline="0" dirty="0" smtClean="0">
                <a:solidFill>
                  <a:srgbClr val="000000"/>
                </a:solidFill>
                <a:latin typeface="Foundry Sans"/>
              </a:rPr>
              <a:t>- Om patienten har en pågående kontakt informera ordinarie behandlare och ansvarig läkare.</a:t>
            </a:r>
            <a:endParaRPr lang="sv-SE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sv-SE" sz="28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du är osäker, rådfråga en kollega, fatta inga beslut. Konsultera BUP eller Vuxenpsykiatri</a:t>
            </a:r>
            <a:endParaRPr lang="sv-SE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23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396536" cy="6740307"/>
          </a:xfrm>
          <a:prstGeom prst="rect">
            <a:avLst/>
          </a:prstGeom>
          <a:solidFill>
            <a:schemeClr val="accent2">
              <a:lumMod val="20000"/>
              <a:lumOff val="80000"/>
              <a:alpha val="67000"/>
            </a:schemeClr>
          </a:solidFill>
        </p:spPr>
        <p:txBody>
          <a:bodyPr wrap="square">
            <a:spAutoFit/>
          </a:bodyPr>
          <a:lstStyle/>
          <a:p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Hög </a:t>
            </a:r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r>
              <a:rPr lang="sv-SE" dirty="0" smtClean="0"/>
              <a:t>  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Många riskfaktorer</a:t>
            </a: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Genomtänkta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suicidplaner och aktiv metod på avlägsen plats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inom 	närmaste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tiden 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Tydliga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upprepade meddelanden om allvarliga suicidtankar 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Tidigare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välplanerade allvarliga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suicidförsök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Upprepade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allvarliga episoder med suicidtankar, väl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genomarbetade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suicidplaner och suicidförsök 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Definitiva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plötsliga förluster t ex skilsmässa,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konkurs</a:t>
            </a: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Anhöriga och goda vänner har sedan länge givit upp utom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någon enstaka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med vilken han nu befinner sig i konflikt 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00876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7544" y="126876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Tidigare intagen i psykiatrisk vård under livliga protester och </a:t>
            </a:r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 heller </a:t>
            </a:r>
            <a:r>
              <a:rPr lang="sv-S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efteråt förstått meningen med det, känner sig psykiskt </a:t>
            </a:r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misshandlad </a:t>
            </a:r>
            <a:r>
              <a:rPr lang="sv-S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förföljd </a:t>
            </a:r>
          </a:p>
          <a:p>
            <a:pPr lvl="0"/>
            <a:endParaRPr lang="sv-SE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Dödande</a:t>
            </a:r>
            <a:r>
              <a:rPr lang="sv-S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smärtsamma, invalidiserande sjukdomar</a:t>
            </a:r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Depressiv </a:t>
            </a:r>
            <a:r>
              <a:rPr lang="sv-S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psykos, långdragen grav </a:t>
            </a:r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schizofreni</a:t>
            </a:r>
          </a:p>
          <a:p>
            <a:pPr lvl="0"/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Gravt </a:t>
            </a:r>
            <a:r>
              <a:rPr lang="sv-S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alkohol och/eller narkotikamissbruk i samband med social 	</a:t>
            </a:r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utslagning</a:t>
            </a:r>
            <a:endParaRPr lang="sv-S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539552" y="18864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Forts.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Hög risk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15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2525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Svårbedömd eller tveksam risk 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Några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eller ett par riskfaktorer 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Diffusa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suicidplaner med undanglidande svar 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Suicidmeddelanden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med blandning av skämt, allvar, hot och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manipulation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Klart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oroad omgivning, men helt problemförnekande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Tidigare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mindre välplanerade suicidförsök med passiva metoder 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Många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tidigare suicidförsök genom skärning eller förgiftning under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alkoholpåverkan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ofta i syfte att bli omhändertagen 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Upprepade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relationsbrott, som ibland repareras ibland inte, ökande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sociala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Anhörigrelationer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med dubbla budskap Från början goda relationer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börjar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nötas ut under år av problem 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Inställning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till vårdpersonal som svänger mellan öppen fientlighet och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smickrande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inställsamhet 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Lindrigare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sjukdomar med symbolvärde t ex i könsorganen 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Sjukdomar </a:t>
            </a:r>
            <a:r>
              <a:rPr lang="sv-SE" sz="2000">
                <a:latin typeface="Arial" panose="020B0604020202020204" pitchFamily="34" charset="0"/>
                <a:cs typeface="Arial" panose="020B0604020202020204" pitchFamily="34" charset="0"/>
              </a:rPr>
              <a:t>hos </a:t>
            </a:r>
            <a:r>
              <a:rPr lang="sv-SE" sz="2000" smtClean="0">
                <a:latin typeface="Arial" panose="020B0604020202020204" pitchFamily="34" charset="0"/>
                <a:cs typeface="Arial" panose="020B0604020202020204" pitchFamily="34" charset="0"/>
              </a:rPr>
              <a:t>hypokondriker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9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2525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Låg eller ingen </a:t>
            </a:r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Inga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riskfaktorer Nedstämdhet, dödstankar 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Suicidönskan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förnekas övertygande 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Inga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eller enstaka suicidmeddelanden i upprörda situationer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under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lätt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alkoholpåverkan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Inga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tidigare suicidförsök Ingen tidigare suicidanamnes 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som det verkar finnas goda möjligheter att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bearbeta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och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småningom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lösa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Goda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anhörigrelationer med vilja att ställa upp och hjälpa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till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Ömsesidig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uppskattning och förtroende mellan patient och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vårdpersonal 	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Kroppsligt friska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Psykiskt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friska 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Inget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missbruk</a:t>
            </a:r>
          </a:p>
        </p:txBody>
      </p:sp>
    </p:spTree>
    <p:extLst>
      <p:ext uri="{BB962C8B-B14F-4D97-AF65-F5344CB8AC3E}">
        <p14:creationId xmlns:p14="http://schemas.microsoft.com/office/powerpoint/2010/main" val="324507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iagram självmordsdata 1980-2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8064500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544883" y="210254"/>
            <a:ext cx="806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Antal självmord i Sverige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67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8892480" cy="5693866"/>
          </a:xfrm>
          <a:prstGeom prst="rect">
            <a:avLst/>
          </a:prstGeom>
          <a:solidFill>
            <a:srgbClr val="FFFF00">
              <a:alpha val="10000"/>
            </a:srgbClr>
          </a:solidFill>
        </p:spPr>
        <p:txBody>
          <a:bodyPr wrap="square">
            <a:spAutoFit/>
          </a:bodyPr>
          <a:lstStyle/>
          <a:p>
            <a:r>
              <a:rPr lang="sv-SE" sz="40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Dokumentera alltid din bedömning</a:t>
            </a:r>
            <a:endParaRPr lang="sv-SE" sz="40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600" dirty="0" smtClean="0">
                <a:solidFill>
                  <a:srgbClr val="000000"/>
                </a:solidFill>
                <a:latin typeface="Wingdings 3"/>
              </a:rPr>
              <a:t>’</a:t>
            </a:r>
            <a:r>
              <a:rPr lang="sv-SE" sz="3600" b="0" i="0" u="none" strike="noStrike" baseline="0" dirty="0" smtClean="0">
                <a:solidFill>
                  <a:srgbClr val="000000"/>
                </a:solidFill>
                <a:latin typeface="Foundry Sans"/>
              </a:rPr>
              <a:t>Redovisa</a:t>
            </a:r>
            <a:r>
              <a:rPr lang="sv-SE" sz="3600" dirty="0" smtClean="0">
                <a:solidFill>
                  <a:srgbClr val="000000"/>
                </a:solidFill>
                <a:latin typeface="Foundry Sans"/>
              </a:rPr>
              <a:t> </a:t>
            </a:r>
            <a:r>
              <a:rPr lang="sv-SE" sz="3600" b="0" i="0" u="none" strike="noStrike" baseline="0" dirty="0" smtClean="0">
                <a:solidFill>
                  <a:srgbClr val="000000"/>
                </a:solidFill>
                <a:latin typeface="Foundry Sans"/>
              </a:rPr>
              <a:t>fakta som ingått i </a:t>
            </a:r>
            <a:r>
              <a:rPr lang="sv-SE" sz="3600" dirty="0">
                <a:solidFill>
                  <a:srgbClr val="000000"/>
                </a:solidFill>
                <a:latin typeface="Foundry Sans"/>
              </a:rPr>
              <a:t> </a:t>
            </a:r>
            <a:r>
              <a:rPr lang="sv-SE" sz="3600" b="0" i="0" u="none" strike="noStrike" baseline="0" dirty="0" smtClean="0">
                <a:solidFill>
                  <a:srgbClr val="000000"/>
                </a:solidFill>
                <a:latin typeface="Foundry Sans"/>
              </a:rPr>
              <a:t>bedömningen enl. ovan</a:t>
            </a:r>
          </a:p>
          <a:p>
            <a:r>
              <a:rPr lang="sv-SE" sz="3600" dirty="0" smtClean="0">
                <a:solidFill>
                  <a:srgbClr val="000000"/>
                </a:solidFill>
                <a:latin typeface="Wingdings 3"/>
              </a:rPr>
              <a:t>’</a:t>
            </a:r>
            <a:r>
              <a:rPr lang="sv-SE" sz="3600" b="0" i="0" u="none" strike="noStrike" baseline="0" dirty="0" smtClean="0">
                <a:solidFill>
                  <a:srgbClr val="000000"/>
                </a:solidFill>
                <a:latin typeface="Foundry Sans"/>
              </a:rPr>
              <a:t>Patientens</a:t>
            </a:r>
            <a:r>
              <a:rPr lang="sv-SE" sz="3600" dirty="0" smtClean="0">
                <a:solidFill>
                  <a:srgbClr val="000000"/>
                </a:solidFill>
                <a:latin typeface="Foundry Sans"/>
              </a:rPr>
              <a:t> </a:t>
            </a:r>
            <a:r>
              <a:rPr lang="sv-SE" sz="3600" b="0" i="0" u="none" strike="noStrike" baseline="0" dirty="0" smtClean="0">
                <a:solidFill>
                  <a:srgbClr val="000000"/>
                </a:solidFill>
                <a:latin typeface="Foundry Sans"/>
              </a:rPr>
              <a:t>relation till föräldrar/vårdnadshavare/närstående</a:t>
            </a:r>
          </a:p>
          <a:p>
            <a:r>
              <a:rPr lang="sv-SE" sz="3600" dirty="0" smtClean="0">
                <a:solidFill>
                  <a:srgbClr val="000000"/>
                </a:solidFill>
                <a:latin typeface="Wingdings 3"/>
              </a:rPr>
              <a:t>’</a:t>
            </a:r>
            <a:r>
              <a:rPr lang="sv-SE" sz="3600" b="0" i="0" u="none" strike="noStrike" baseline="0" dirty="0" smtClean="0">
                <a:solidFill>
                  <a:srgbClr val="000000"/>
                </a:solidFill>
                <a:latin typeface="Foundry Sans"/>
              </a:rPr>
              <a:t>Förmåga till kontakt med den som gjort bedömningen och ev. annan behandlare</a:t>
            </a:r>
          </a:p>
          <a:p>
            <a:r>
              <a:rPr lang="sv-SE" sz="3600" dirty="0" smtClean="0">
                <a:solidFill>
                  <a:srgbClr val="000000"/>
                </a:solidFill>
                <a:latin typeface="Wingdings 3"/>
              </a:rPr>
              <a:t>’</a:t>
            </a:r>
            <a:r>
              <a:rPr lang="sv-SE" sz="3600" b="0" i="0" u="none" strike="noStrike" baseline="0" dirty="0" smtClean="0">
                <a:solidFill>
                  <a:srgbClr val="000000"/>
                </a:solidFill>
                <a:latin typeface="Foundry Sans"/>
              </a:rPr>
              <a:t>Förmåga att söka hjälp</a:t>
            </a:r>
          </a:p>
          <a:p>
            <a:r>
              <a:rPr lang="sv-SE" sz="3600" dirty="0" smtClean="0">
                <a:solidFill>
                  <a:srgbClr val="000000"/>
                </a:solidFill>
                <a:latin typeface="Wingdings 3"/>
              </a:rPr>
              <a:t>’</a:t>
            </a:r>
            <a:r>
              <a:rPr lang="sv-SE" sz="3600" b="0" i="0" u="none" strike="noStrike" baseline="0" dirty="0" smtClean="0">
                <a:solidFill>
                  <a:srgbClr val="000000"/>
                </a:solidFill>
                <a:latin typeface="Foundry Sans"/>
              </a:rPr>
              <a:t>Suicidrisknivå</a:t>
            </a:r>
            <a:r>
              <a:rPr lang="sv-SE" sz="3600" dirty="0" smtClean="0">
                <a:solidFill>
                  <a:srgbClr val="000000"/>
                </a:solidFill>
                <a:latin typeface="Foundry Sans"/>
              </a:rPr>
              <a:t>, låg alt. </a:t>
            </a:r>
            <a:r>
              <a:rPr lang="sv-SE" sz="3600" dirty="0">
                <a:solidFill>
                  <a:srgbClr val="000000"/>
                </a:solidFill>
                <a:latin typeface="Foundry Sans"/>
              </a:rPr>
              <a:t>h</a:t>
            </a:r>
            <a:r>
              <a:rPr lang="sv-SE" sz="3600" dirty="0" smtClean="0">
                <a:solidFill>
                  <a:srgbClr val="000000"/>
                </a:solidFill>
                <a:latin typeface="Foundry Sans"/>
              </a:rPr>
              <a:t>ög grad</a:t>
            </a:r>
          </a:p>
          <a:p>
            <a:r>
              <a:rPr lang="sv-SE" sz="3600" dirty="0" smtClean="0">
                <a:solidFill>
                  <a:srgbClr val="000000"/>
                </a:solidFill>
                <a:latin typeface="Wingdings 3"/>
              </a:rPr>
              <a:t>’</a:t>
            </a:r>
            <a:r>
              <a:rPr lang="sv-SE" sz="3600" b="0" i="0" u="none" strike="noStrike" baseline="0" dirty="0" smtClean="0">
                <a:solidFill>
                  <a:srgbClr val="000000"/>
                </a:solidFill>
                <a:latin typeface="Foundry Sans"/>
              </a:rPr>
              <a:t>Åtgärder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259158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f över självmordsförsökstal i Sverige mellan 1987-2013 inom olika åldersgrup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7753350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506083" y="21025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Självmordsförsökstal </a:t>
            </a:r>
            <a:r>
              <a:rPr lang="sv-SE" sz="2400" b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(säkra och osäkra) per 100 000 i slutenvård i Sverige, 1987-2013, båda könen</a:t>
            </a:r>
            <a:endParaRPr lang="sv-S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6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3528" y="260649"/>
            <a:ext cx="8568952" cy="4678204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</p:spPr>
        <p:txBody>
          <a:bodyPr wrap="square">
            <a:spAutoFit/>
          </a:bodyPr>
          <a:lstStyle/>
          <a:p>
            <a:endParaRPr lang="sv-SE" dirty="0"/>
          </a:p>
          <a:p>
            <a:r>
              <a:rPr lang="sv-SE" dirty="0"/>
              <a:t> </a:t>
            </a:r>
            <a:r>
              <a:rPr lang="sv-SE" sz="4000" b="1" dirty="0"/>
              <a:t>Riskbedömning – bör </a:t>
            </a:r>
            <a:r>
              <a:rPr lang="sv-SE" sz="4000" b="1" dirty="0" smtClean="0"/>
              <a:t>ske</a:t>
            </a:r>
            <a:endParaRPr lang="sv-SE" sz="4000" dirty="0" smtClean="0"/>
          </a:p>
          <a:p>
            <a:r>
              <a:rPr lang="sv-SE" sz="4000" dirty="0" smtClean="0"/>
              <a:t>- Om </a:t>
            </a:r>
            <a:r>
              <a:rPr lang="sv-SE" sz="4000" dirty="0"/>
              <a:t>patienten är ny</a:t>
            </a:r>
          </a:p>
          <a:p>
            <a:r>
              <a:rPr lang="sv-SE" sz="4000" dirty="0" smtClean="0"/>
              <a:t>- Beakta </a:t>
            </a:r>
            <a:r>
              <a:rPr lang="sv-SE" sz="4000" dirty="0"/>
              <a:t>särskilt vid kontaktorsaker </a:t>
            </a:r>
            <a:r>
              <a:rPr lang="sv-SE" sz="4000" dirty="0" smtClean="0"/>
              <a:t>som                                 ångest</a:t>
            </a:r>
            <a:r>
              <a:rPr lang="sv-SE" sz="4000" dirty="0"/>
              <a:t>, nedstämdhet, självskada, </a:t>
            </a:r>
            <a:r>
              <a:rPr lang="sv-SE" sz="4000" dirty="0" smtClean="0"/>
              <a:t>psykos              </a:t>
            </a:r>
            <a:endParaRPr lang="sv-SE" sz="4000" dirty="0"/>
          </a:p>
          <a:p>
            <a:r>
              <a:rPr lang="sv-SE" sz="4000" dirty="0" smtClean="0"/>
              <a:t>- Vid </a:t>
            </a:r>
            <a:r>
              <a:rPr lang="sv-SE" sz="4000" dirty="0"/>
              <a:t>misstänkt risk för suicidal handling</a:t>
            </a:r>
          </a:p>
          <a:p>
            <a:r>
              <a:rPr lang="sv-SE" sz="4000" dirty="0" smtClean="0"/>
              <a:t>- Om </a:t>
            </a:r>
            <a:r>
              <a:rPr lang="sv-SE" sz="4000" dirty="0"/>
              <a:t>patienten tidigare genomgått suicidala kriser </a:t>
            </a:r>
          </a:p>
        </p:txBody>
      </p:sp>
    </p:spTree>
    <p:extLst>
      <p:ext uri="{BB962C8B-B14F-4D97-AF65-F5344CB8AC3E}">
        <p14:creationId xmlns:p14="http://schemas.microsoft.com/office/powerpoint/2010/main" val="367187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99592" y="90872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b="1" dirty="0" smtClean="0"/>
              <a:t>Aktörer </a:t>
            </a:r>
            <a:r>
              <a:rPr lang="sv-SE" sz="4000" b="1" dirty="0"/>
              <a:t>– Sträva efter sambedömning </a:t>
            </a:r>
            <a:r>
              <a:rPr lang="sv-SE" sz="4000" b="1" dirty="0" smtClean="0"/>
              <a:t>med</a:t>
            </a:r>
          </a:p>
          <a:p>
            <a:endParaRPr lang="sv-SE" sz="4000" dirty="0"/>
          </a:p>
          <a:p>
            <a:r>
              <a:rPr lang="sv-SE" sz="4000" dirty="0" smtClean="0"/>
              <a:t>- Patienten</a:t>
            </a:r>
            <a:endParaRPr lang="sv-SE" sz="4000" dirty="0"/>
          </a:p>
          <a:p>
            <a:r>
              <a:rPr lang="sv-SE" sz="4000" dirty="0" smtClean="0"/>
              <a:t>- Föräldrar</a:t>
            </a:r>
            <a:r>
              <a:rPr lang="sv-SE" sz="4000" dirty="0"/>
              <a:t>, </a:t>
            </a:r>
            <a:r>
              <a:rPr lang="sv-SE" sz="4000" dirty="0" smtClean="0"/>
              <a:t>närstående</a:t>
            </a:r>
          </a:p>
          <a:p>
            <a:r>
              <a:rPr lang="sv-SE" sz="4000" dirty="0" smtClean="0"/>
              <a:t>- Läkare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86992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1028343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 smtClean="0"/>
              <a:t> Gör </a:t>
            </a:r>
            <a:r>
              <a:rPr lang="sv-SE" sz="3200" b="1" dirty="0"/>
              <a:t>suicidal anamnes och riskbedömning med hjälp av:</a:t>
            </a:r>
            <a:endParaRPr lang="sv-SE" sz="3200" dirty="0"/>
          </a:p>
          <a:p>
            <a:r>
              <a:rPr lang="sv-SE" sz="3200" dirty="0" smtClean="0"/>
              <a:t>- Självmordsstegen- </a:t>
            </a:r>
            <a:r>
              <a:rPr lang="sv-SE" sz="3200" dirty="0"/>
              <a:t>var patienten befinner sig just </a:t>
            </a:r>
            <a:r>
              <a:rPr lang="sv-SE" sz="3200" dirty="0" smtClean="0"/>
              <a:t>nu - Gradering </a:t>
            </a:r>
            <a:r>
              <a:rPr lang="sv-SE" sz="3200" dirty="0"/>
              <a:t>av självmordsrisk, låg alt. hög, se baksida</a:t>
            </a:r>
          </a:p>
          <a:p>
            <a:r>
              <a:rPr lang="sv-SE" sz="3200" dirty="0" smtClean="0"/>
              <a:t>- Kartläggning </a:t>
            </a:r>
            <a:r>
              <a:rPr lang="sv-SE" sz="3200" dirty="0"/>
              <a:t>av skyddsfaktorer och </a:t>
            </a:r>
            <a:r>
              <a:rPr lang="sv-SE" sz="3200" dirty="0" smtClean="0"/>
              <a:t>riskfaktorer</a:t>
            </a:r>
          </a:p>
          <a:p>
            <a:endParaRPr lang="sv-SE" sz="3200" dirty="0" smtClean="0"/>
          </a:p>
          <a:p>
            <a:r>
              <a:rPr lang="sv-SE" sz="3200" b="1" dirty="0" smtClean="0"/>
              <a:t>Dokumentera </a:t>
            </a:r>
            <a:r>
              <a:rPr lang="sv-SE" sz="3200" dirty="0"/>
              <a:t>riskbedömning i </a:t>
            </a:r>
            <a:r>
              <a:rPr lang="sv-SE" sz="3200" dirty="0" smtClean="0"/>
              <a:t>journal</a:t>
            </a:r>
            <a:endParaRPr lang="sv-SE" sz="3200" dirty="0"/>
          </a:p>
          <a:p>
            <a:endParaRPr lang="sv-SE" sz="3200" dirty="0" smtClean="0"/>
          </a:p>
          <a:p>
            <a:r>
              <a:rPr lang="sv-SE" sz="3200" dirty="0" smtClean="0"/>
              <a:t>- Lämna </a:t>
            </a:r>
            <a:r>
              <a:rPr lang="sv-SE" sz="3200" dirty="0"/>
              <a:t>kriskort med aktuella kontaktuppgifter under dagtid och jourtid </a:t>
            </a:r>
          </a:p>
          <a:p>
            <a:r>
              <a:rPr lang="sv-SE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83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252520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Aktuellt självmordsläge   </a:t>
            </a:r>
            <a:r>
              <a:rPr lang="sv-SE" altLang="sv-SE" sz="2000" b="1" dirty="0" smtClean="0"/>
              <a:t>Fråga så länge du får jakande svar</a:t>
            </a:r>
            <a:br>
              <a:rPr lang="sv-SE" altLang="sv-SE" sz="2000" b="1" dirty="0" smtClean="0"/>
            </a:br>
            <a:r>
              <a:rPr lang="sv-SE" altLang="sv-SE" sz="2000" b="1" u="sng" dirty="0" smtClean="0"/>
              <a:t>Den suicidala stegen    </a:t>
            </a:r>
            <a:endParaRPr lang="sv-SE" altLang="sv-SE" sz="2000" dirty="0" smtClean="0"/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Nedstämdhet/Hopplöshet	    Ofta ledsen? deppig? hopplöst? deprimerad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Dödstankar		    Meningslöst? Skönt att slippa leva? 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Dödsönskan		    Komma ifrån? Önskat du vore död, slippa vakna?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Självmordstankar		    Tankar på att göra dig illa ? Skulle du kunna ta livet av dig? 			    Hur?</a:t>
            </a:r>
            <a:br>
              <a:rPr lang="sv-SE" altLang="sv-SE" sz="2000" dirty="0" smtClean="0"/>
            </a:br>
            <a:r>
              <a:rPr lang="sv-SE" altLang="sv-SE" sz="2000" dirty="0" smtClean="0"/>
              <a:t>Självmordsönskan/ impulser Har du tänkt att du vil ta ditt liv?  Varit nära? Något som    			    håller emot? Finns det något som talar för att fortsätta  			    leva?</a:t>
            </a:r>
            <a:endParaRPr lang="sv-SE" altLang="sv-SE" sz="2000" dirty="0"/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Självmordsförsök		    Har du tidigare gjort ngt försök? </a:t>
            </a:r>
            <a:r>
              <a:rPr lang="sv-SE" altLang="sv-SE" sz="2000" dirty="0"/>
              <a:t>Genomförde du det du 			   </a:t>
            </a:r>
            <a:r>
              <a:rPr lang="sv-SE" altLang="sv-SE" sz="2000" dirty="0" smtClean="0"/>
              <a:t> tänkt </a:t>
            </a:r>
            <a:r>
              <a:rPr lang="sv-SE" altLang="sv-SE" sz="2000" dirty="0"/>
              <a:t>göra eller gick det inte? Vad gjorde du? När? Var. 			    </a:t>
            </a:r>
            <a:r>
              <a:rPr lang="sv-SE" altLang="sv-SE" sz="2000" dirty="0" smtClean="0"/>
              <a:t>Varför</a:t>
            </a:r>
            <a:r>
              <a:rPr lang="sv-SE" altLang="sv-SE" sz="2000" dirty="0"/>
              <a:t>?</a:t>
            </a:r>
            <a:endParaRPr lang="sv-SE" altLang="sv-SE" sz="2000" dirty="0" smtClean="0"/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Självmordsplaner/avsikt	    Har du planer på att ta ditt liv? Tänkt ut hur du skulle göra?</a:t>
            </a:r>
            <a:br>
              <a:rPr lang="sv-SE" altLang="sv-SE" sz="2000" dirty="0" smtClean="0"/>
            </a:br>
            <a:r>
              <a:rPr lang="sv-SE" altLang="sv-SE" sz="2000" dirty="0" smtClean="0"/>
              <a:t>			    Har du bestämt när du ska göra det?	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Självmordsförberedelse	    </a:t>
            </a:r>
            <a:r>
              <a:rPr lang="sv-SE" altLang="sv-SE" sz="2000" dirty="0"/>
              <a:t>Har du </a:t>
            </a:r>
            <a:r>
              <a:rPr lang="sv-SE" altLang="sv-SE" sz="2000" dirty="0" smtClean="0"/>
              <a:t>gjort några förberedelse? Vilka? </a:t>
            </a:r>
            <a:r>
              <a:rPr lang="sv-SE" altLang="sv-SE" sz="2000" dirty="0"/>
              <a:t>S</a:t>
            </a:r>
            <a:r>
              <a:rPr lang="sv-SE" altLang="sv-SE" sz="2000" dirty="0" smtClean="0"/>
              <a:t>amlat </a:t>
            </a:r>
            <a:r>
              <a:rPr lang="sv-SE" altLang="sv-SE" sz="2000" dirty="0"/>
              <a:t>tabletter?</a:t>
            </a:r>
          </a:p>
          <a:p>
            <a:pPr>
              <a:spcBef>
                <a:spcPct val="0"/>
              </a:spcBef>
            </a:pPr>
            <a:r>
              <a:rPr lang="sv-SE" altLang="sv-SE" sz="2000" dirty="0"/>
              <a:t> 			</a:t>
            </a:r>
            <a:r>
              <a:rPr lang="sv-SE" altLang="sv-SE" sz="2000" dirty="0" smtClean="0"/>
              <a:t>    Tillgång </a:t>
            </a:r>
            <a:r>
              <a:rPr lang="sv-SE" altLang="sv-SE" sz="2000" dirty="0"/>
              <a:t>till självmordsredskap? </a:t>
            </a:r>
            <a:r>
              <a:rPr lang="sv-SE" altLang="sv-SE" sz="2000" dirty="0" smtClean="0"/>
              <a:t>Rep? Kniv? 	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Självmordsavsikt		    Har du bestämt dig för att ta ditt liv? När? Var? Hur?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                                                    Har du skrivit avskedsbrev?		</a:t>
            </a:r>
            <a:r>
              <a:rPr lang="sv-SE" altLang="sv-SE" sz="2000" dirty="0"/>
              <a:t> </a:t>
            </a:r>
            <a:r>
              <a:rPr lang="sv-SE" altLang="sv-SE" sz="2000" dirty="0" smtClean="0"/>
              <a:t>                    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			    Har du sett till at träffa dina närmaste  en sista gång?</a:t>
            </a:r>
          </a:p>
          <a:p>
            <a:pPr>
              <a:spcBef>
                <a:spcPct val="0"/>
              </a:spcBef>
            </a:pPr>
            <a:r>
              <a:rPr lang="sv-SE" altLang="sv-SE" sz="2000" dirty="0" smtClean="0"/>
              <a:t>			    Har du gjort dig av med saker du inte vill ska finnas kvar 			    efter dig?                        </a:t>
            </a:r>
            <a:br>
              <a:rPr lang="sv-SE" altLang="sv-SE" sz="2000" dirty="0" smtClean="0"/>
            </a:b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endParaRPr lang="sv-SE" altLang="sv-SE" sz="2000" dirty="0"/>
          </a:p>
        </p:txBody>
      </p:sp>
    </p:spTree>
    <p:extLst>
      <p:ext uri="{BB962C8B-B14F-4D97-AF65-F5344CB8AC3E}">
        <p14:creationId xmlns:p14="http://schemas.microsoft.com/office/powerpoint/2010/main" val="391220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144000" cy="5570756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Skyddsfaktorer</a:t>
            </a:r>
          </a:p>
          <a:p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Ansvar </a:t>
            </a:r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för familj, barn. Gemenskap i </a:t>
            </a: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familjen. </a:t>
            </a:r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Graviditet. Har vänner/kamrater, klarar skolan/arbete. </a:t>
            </a:r>
          </a:p>
          <a:p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Förmåga att skapa och vidmakthålla personliga relationer. </a:t>
            </a:r>
          </a:p>
          <a:p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Förmåga till kommunikation och problemlösning. </a:t>
            </a:r>
          </a:p>
          <a:p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Värderingar av kulturell eller religiös art med tabu inför </a:t>
            </a: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suicidhandlingar.</a:t>
            </a:r>
          </a:p>
          <a:p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Mening och sammanhang i den egna livssituationen.</a:t>
            </a:r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9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1"/>
            <a:ext cx="9144000" cy="6740307"/>
          </a:xfrm>
          <a:prstGeom prst="rect">
            <a:avLst/>
          </a:prstGeom>
          <a:solidFill>
            <a:schemeClr val="accent2">
              <a:lumMod val="20000"/>
              <a:lumOff val="80000"/>
              <a:alpha val="84000"/>
            </a:schemeClr>
          </a:solidFill>
        </p:spPr>
        <p:txBody>
          <a:bodyPr wrap="square">
            <a:spAutoFit/>
          </a:bodyPr>
          <a:lstStyle/>
          <a:p>
            <a:r>
              <a:rPr lang="sv-SE" sz="4000" b="1" dirty="0">
                <a:latin typeface="Arial" panose="020B0604020202020204" pitchFamily="34" charset="0"/>
                <a:cs typeface="Arial" panose="020B0604020202020204" pitchFamily="34" charset="0"/>
              </a:rPr>
              <a:t>Riskfaktorer </a:t>
            </a:r>
            <a:endParaRPr lang="sv-S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Psykologiska 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Ensamhet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, nedstämdhet, konflikter, våld eller erfarenhet av fysisk misshandel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och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sexuellt utnyttjande</a:t>
            </a:r>
          </a:p>
          <a:p>
            <a:r>
              <a:rPr lang="sv-SE" sz="2800" b="1" dirty="0">
                <a:latin typeface="Arial" panose="020B0604020202020204" pitchFamily="34" charset="0"/>
                <a:cs typeface="Arial" panose="020B0604020202020204" pitchFamily="34" charset="0"/>
              </a:rPr>
              <a:t>Psykiatriska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Missbruk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, abstinens, depression, psykos </a:t>
            </a:r>
          </a:p>
          <a:p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Nyligen utskriven från psykiatrisk klinik</a:t>
            </a:r>
          </a:p>
          <a:p>
            <a:r>
              <a:rPr lang="sv-SE" sz="2800" b="1" dirty="0">
                <a:latin typeface="Arial" panose="020B0604020202020204" pitchFamily="34" charset="0"/>
                <a:cs typeface="Arial" panose="020B0604020202020204" pitchFamily="34" charset="0"/>
              </a:rPr>
              <a:t>Ogynnsamma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livshändelser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Förlust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av närstående,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en relation,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arbete, status, och pengar</a:t>
            </a:r>
          </a:p>
          <a:p>
            <a:r>
              <a:rPr lang="sv-S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Biologiska </a:t>
            </a:r>
            <a:r>
              <a:rPr lang="sv-SE" sz="2800" b="1" dirty="0"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sv-S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genetiska faktorer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Familjehistorik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med självmord, psykoser, allvarliga somatiska sjukdomar,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missbruk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Unga HBTQ personer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Start/höjning av antidepressiv medicinering.</a:t>
            </a:r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2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648</Words>
  <Application>Microsoft Office PowerPoint</Application>
  <PresentationFormat>Bildspel på skärmen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Sture</dc:creator>
  <cp:lastModifiedBy>Sture</cp:lastModifiedBy>
  <cp:revision>36</cp:revision>
  <cp:lastPrinted>2015-08-11T14:29:35Z</cp:lastPrinted>
  <dcterms:created xsi:type="dcterms:W3CDTF">2015-08-08T17:27:36Z</dcterms:created>
  <dcterms:modified xsi:type="dcterms:W3CDTF">2015-08-12T05:00:21Z</dcterms:modified>
</cp:coreProperties>
</file>