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26"/>
  </p:handoutMasterIdLst>
  <p:sldIdLst>
    <p:sldId id="256" r:id="rId2"/>
    <p:sldId id="278" r:id="rId3"/>
    <p:sldId id="257" r:id="rId4"/>
    <p:sldId id="258" r:id="rId5"/>
    <p:sldId id="259" r:id="rId6"/>
    <p:sldId id="275" r:id="rId7"/>
    <p:sldId id="277" r:id="rId8"/>
    <p:sldId id="268" r:id="rId9"/>
    <p:sldId id="271" r:id="rId10"/>
    <p:sldId id="272" r:id="rId11"/>
    <p:sldId id="273" r:id="rId12"/>
    <p:sldId id="262" r:id="rId13"/>
    <p:sldId id="265" r:id="rId14"/>
    <p:sldId id="274" r:id="rId15"/>
    <p:sldId id="276" r:id="rId16"/>
    <p:sldId id="263" r:id="rId17"/>
    <p:sldId id="264" r:id="rId18"/>
    <p:sldId id="280" r:id="rId19"/>
    <p:sldId id="266" r:id="rId20"/>
    <p:sldId id="261" r:id="rId21"/>
    <p:sldId id="270" r:id="rId22"/>
    <p:sldId id="267" r:id="rId23"/>
    <p:sldId id="269" r:id="rId24"/>
    <p:sldId id="279" r:id="rId25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4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5" d="100"/>
        <a:sy n="8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C241C7-8A85-164A-AB51-6FD0DA8BABA4}" type="datetimeFigureOut">
              <a:rPr lang="sv-SE" smtClean="0"/>
              <a:t>10/02/16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C8FDF6-7EAD-F541-8B8C-622986838A5A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2452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458F5-EB19-2840-A479-B4E4B71525A7}" type="datetimeFigureOut">
              <a:rPr lang="sv-SE" smtClean="0"/>
              <a:t>10/02/16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6FB2-8A5F-2944-86FB-C7CE8DDA721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1360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458F5-EB19-2840-A479-B4E4B71525A7}" type="datetimeFigureOut">
              <a:rPr lang="sv-SE" smtClean="0"/>
              <a:t>10/02/16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6FB2-8A5F-2944-86FB-C7CE8DDA721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5972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458F5-EB19-2840-A479-B4E4B71525A7}" type="datetimeFigureOut">
              <a:rPr lang="sv-SE" smtClean="0"/>
              <a:t>10/02/16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6FB2-8A5F-2944-86FB-C7CE8DDA721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5996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458F5-EB19-2840-A479-B4E4B71525A7}" type="datetimeFigureOut">
              <a:rPr lang="sv-SE" smtClean="0"/>
              <a:t>10/02/16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6FB2-8A5F-2944-86FB-C7CE8DDA721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1750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458F5-EB19-2840-A479-B4E4B71525A7}" type="datetimeFigureOut">
              <a:rPr lang="sv-SE" smtClean="0"/>
              <a:t>10/02/16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6FB2-8A5F-2944-86FB-C7CE8DDA721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1726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458F5-EB19-2840-A479-B4E4B71525A7}" type="datetimeFigureOut">
              <a:rPr lang="sv-SE" smtClean="0"/>
              <a:t>10/02/16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6FB2-8A5F-2944-86FB-C7CE8DDA721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75084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458F5-EB19-2840-A479-B4E4B71525A7}" type="datetimeFigureOut">
              <a:rPr lang="sv-SE" smtClean="0"/>
              <a:t>10/02/16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6FB2-8A5F-2944-86FB-C7CE8DDA721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0436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458F5-EB19-2840-A479-B4E4B71525A7}" type="datetimeFigureOut">
              <a:rPr lang="sv-SE" smtClean="0"/>
              <a:t>10/02/16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6FB2-8A5F-2944-86FB-C7CE8DDA721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0584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458F5-EB19-2840-A479-B4E4B71525A7}" type="datetimeFigureOut">
              <a:rPr lang="sv-SE" smtClean="0"/>
              <a:t>10/02/16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6FB2-8A5F-2944-86FB-C7CE8DDA721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2589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458F5-EB19-2840-A479-B4E4B71525A7}" type="datetimeFigureOut">
              <a:rPr lang="sv-SE" smtClean="0"/>
              <a:t>10/02/16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6FB2-8A5F-2944-86FB-C7CE8DDA721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386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458F5-EB19-2840-A479-B4E4B71525A7}" type="datetimeFigureOut">
              <a:rPr lang="sv-SE" smtClean="0"/>
              <a:t>10/02/16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6FB2-8A5F-2944-86FB-C7CE8DDA721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7760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458F5-EB19-2840-A479-B4E4B71525A7}" type="datetimeFigureOut">
              <a:rPr lang="sv-SE" smtClean="0"/>
              <a:t>10/02/16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B6FB2-8A5F-2944-86FB-C7CE8DDA721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6111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Instruktörens arbete – att designa för lärande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err="1" smtClean="0"/>
              <a:t>Instruktörsdag</a:t>
            </a:r>
            <a:r>
              <a:rPr lang="sv-SE" dirty="0" smtClean="0"/>
              <a:t> 160211</a:t>
            </a:r>
          </a:p>
          <a:p>
            <a:r>
              <a:rPr lang="sv-SE" dirty="0" smtClean="0"/>
              <a:t>Håkan Hult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66358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Mål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Målgrupp enskilda individer eller en profession: Målen handlar ofta om handlande och kunskap och </a:t>
            </a:r>
            <a:r>
              <a:rPr lang="sv-SE" dirty="0" err="1"/>
              <a:t>ev</a:t>
            </a:r>
            <a:r>
              <a:rPr lang="sv-SE" dirty="0"/>
              <a:t> attityd/värdering</a:t>
            </a:r>
          </a:p>
          <a:p>
            <a:r>
              <a:rPr lang="sv-SE" dirty="0"/>
              <a:t>Målgrupp team: Målen </a:t>
            </a:r>
            <a:r>
              <a:rPr lang="sv-SE" dirty="0" smtClean="0"/>
              <a:t>handlar ofta om </a:t>
            </a:r>
            <a:r>
              <a:rPr lang="sv-SE" dirty="0"/>
              <a:t>kommunikation, beslutsfattande, ansvar</a:t>
            </a:r>
          </a:p>
          <a:p>
            <a:r>
              <a:rPr lang="sv-SE" dirty="0"/>
              <a:t>Målgrupp organisation: Målen ofta inriktade på förbättring. Ibland kan målen vara ”dolda” för att simuleringen ska kunna ge organisationen en bild av verksamheten </a:t>
            </a:r>
          </a:p>
        </p:txBody>
      </p:sp>
    </p:spTree>
    <p:extLst>
      <p:ext uri="{BB962C8B-B14F-4D97-AF65-F5344CB8AC3E}">
        <p14:creationId xmlns:p14="http://schemas.microsoft.com/office/powerpoint/2010/main" val="656918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Återkoppling/reflektion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Forskning visar att trots att målet är teamarbete så är fokus nästan helt på individuella </a:t>
            </a:r>
            <a:r>
              <a:rPr lang="sv-SE" dirty="0" smtClean="0"/>
              <a:t>ageranden (debriefing </a:t>
            </a:r>
            <a:r>
              <a:rPr lang="sv-SE" dirty="0" err="1" smtClean="0"/>
              <a:t>resp</a:t>
            </a:r>
            <a:r>
              <a:rPr lang="sv-SE" dirty="0" smtClean="0"/>
              <a:t> återkoppling/reflektion)</a:t>
            </a:r>
            <a:endParaRPr lang="sv-SE" dirty="0"/>
          </a:p>
          <a:p>
            <a:r>
              <a:rPr lang="sv-SE" dirty="0"/>
              <a:t>När simuleringen fokuserar på organisationen är det viktigt att deltagarna vid återkopplingen ges möjlighet att komma med förslag till ändringar/förbättringar av </a:t>
            </a:r>
            <a:r>
              <a:rPr lang="sv-SE" dirty="0" smtClean="0"/>
              <a:t>verksamheten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0835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Motivation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sv-SE" dirty="0"/>
              <a:t>Motivation handlar om vilja</a:t>
            </a:r>
          </a:p>
          <a:p>
            <a:pPr marL="0" indent="0">
              <a:buNone/>
              <a:defRPr/>
            </a:pPr>
            <a:r>
              <a:rPr lang="sv-SE" dirty="0"/>
              <a:t>Vilja handlar om delaktighet/delägarskap</a:t>
            </a:r>
          </a:p>
          <a:p>
            <a:pPr marL="0" indent="0">
              <a:buNone/>
              <a:defRPr/>
            </a:pPr>
            <a:r>
              <a:rPr lang="sv-SE" dirty="0" smtClean="0"/>
              <a:t>Rädsla</a:t>
            </a:r>
            <a:r>
              <a:rPr lang="sv-SE" dirty="0"/>
              <a:t> </a:t>
            </a:r>
            <a:r>
              <a:rPr lang="sv-SE" dirty="0" smtClean="0"/>
              <a:t>och </a:t>
            </a:r>
            <a:r>
              <a:rPr lang="sv-SE" dirty="0"/>
              <a:t>ångest minskar motivationen   </a:t>
            </a:r>
          </a:p>
          <a:p>
            <a:endParaRPr lang="sv-SE" dirty="0" smtClean="0"/>
          </a:p>
          <a:p>
            <a:r>
              <a:rPr lang="sv-SE" dirty="0" err="1" smtClean="0"/>
              <a:t>Maslows</a:t>
            </a:r>
            <a:r>
              <a:rPr lang="sv-SE" dirty="0" smtClean="0"/>
              <a:t> behovshierarki</a:t>
            </a:r>
          </a:p>
          <a:p>
            <a:r>
              <a:rPr lang="sv-SE" dirty="0" smtClean="0"/>
              <a:t>Driveteorier (psykoanalytisk grund)</a:t>
            </a:r>
          </a:p>
          <a:p>
            <a:r>
              <a:rPr lang="sv-SE" dirty="0" smtClean="0"/>
              <a:t>Förväntans-valensteorier</a:t>
            </a:r>
          </a:p>
          <a:p>
            <a:r>
              <a:rPr lang="sv-SE" dirty="0" smtClean="0"/>
              <a:t>Motivation = </a:t>
            </a:r>
            <a:r>
              <a:rPr lang="sv-SE" dirty="0" err="1" smtClean="0"/>
              <a:t>Målattraktivitet</a:t>
            </a:r>
            <a:r>
              <a:rPr lang="sv-SE" dirty="0" smtClean="0"/>
              <a:t> X Metodrelevans X Uppnåendesannolikhet</a:t>
            </a:r>
          </a:p>
        </p:txBody>
      </p:sp>
    </p:spTree>
    <p:extLst>
      <p:ext uri="{BB962C8B-B14F-4D97-AF65-F5344CB8AC3E}">
        <p14:creationId xmlns:p14="http://schemas.microsoft.com/office/powerpoint/2010/main" val="1639296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Vad skapar rädsla/osäkerhet och hur dämpa den?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Rädsla/osäkerhet beror </a:t>
            </a:r>
            <a:r>
              <a:rPr lang="sv-SE" dirty="0" err="1" smtClean="0"/>
              <a:t>bl</a:t>
            </a:r>
            <a:r>
              <a:rPr lang="sv-SE" dirty="0" smtClean="0"/>
              <a:t> a på:</a:t>
            </a:r>
          </a:p>
          <a:p>
            <a:pPr lvl="1"/>
            <a:r>
              <a:rPr lang="sv-SE" dirty="0" smtClean="0"/>
              <a:t>Otydliga mål och krav</a:t>
            </a:r>
          </a:p>
          <a:p>
            <a:pPr lvl="1"/>
            <a:r>
              <a:rPr lang="sv-SE" dirty="0" smtClean="0"/>
              <a:t>Överkrav</a:t>
            </a:r>
          </a:p>
          <a:p>
            <a:pPr lvl="1"/>
            <a:r>
              <a:rPr lang="sv-SE" dirty="0" smtClean="0"/>
              <a:t>Risken att tappa ansiktet</a:t>
            </a:r>
          </a:p>
          <a:p>
            <a:r>
              <a:rPr lang="sv-SE" dirty="0" smtClean="0"/>
              <a:t>Rädsla/osäkerhet dämpas </a:t>
            </a:r>
            <a:r>
              <a:rPr lang="sv-SE" dirty="0" err="1" smtClean="0"/>
              <a:t>bl</a:t>
            </a:r>
            <a:r>
              <a:rPr lang="sv-SE" dirty="0" smtClean="0"/>
              <a:t> a av:</a:t>
            </a:r>
          </a:p>
          <a:p>
            <a:pPr lvl="1"/>
            <a:r>
              <a:rPr lang="sv-SE" dirty="0" smtClean="0"/>
              <a:t>Trygg i gruppen</a:t>
            </a:r>
          </a:p>
          <a:p>
            <a:pPr lvl="1"/>
            <a:r>
              <a:rPr lang="sv-SE" dirty="0" smtClean="0"/>
              <a:t>Humor (Erlander)</a:t>
            </a:r>
          </a:p>
          <a:p>
            <a:pPr lvl="1"/>
            <a:r>
              <a:rPr lang="sv-SE" dirty="0" smtClean="0"/>
              <a:t>Lagom svåra utmaningar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400163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Glömska och hur den kan minskas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defRPr/>
            </a:pPr>
            <a:r>
              <a:rPr lang="sv-SE" dirty="0">
                <a:latin typeface="Arial" charset="0"/>
                <a:ea typeface="ヒラギノ角ゴ Pro W3" charset="0"/>
                <a:cs typeface="ヒラギノ角ゴ Pro W3" charset="0"/>
              </a:rPr>
              <a:t>Mentala krokar (typ ABCDE)</a:t>
            </a:r>
          </a:p>
          <a:p>
            <a:pPr lvl="1">
              <a:defRPr/>
            </a:pPr>
            <a:r>
              <a:rPr lang="sv-SE" dirty="0" smtClean="0">
                <a:latin typeface="Arial" charset="0"/>
                <a:ea typeface="ヒラギノ角ゴ Pro W3" charset="0"/>
                <a:cs typeface="ヒラギノ角ゴ Pro W3" charset="0"/>
              </a:rPr>
              <a:t>Kroppslig kunskap</a:t>
            </a:r>
            <a:endParaRPr lang="sv-SE" dirty="0">
              <a:latin typeface="Arial" charset="0"/>
              <a:ea typeface="ヒラギノ角ゴ Pro W3" charset="0"/>
              <a:cs typeface="ヒラギノ角ゴ Pro W3" charset="0"/>
            </a:endParaRPr>
          </a:p>
          <a:p>
            <a:pPr lvl="1">
              <a:defRPr/>
            </a:pPr>
            <a:r>
              <a:rPr lang="sv-SE" dirty="0" err="1">
                <a:latin typeface="Arial" charset="0"/>
                <a:ea typeface="ヒラギノ角ゴ Pro W3" charset="0"/>
                <a:cs typeface="ヒラギノ角ゴ Pro W3" charset="0"/>
              </a:rPr>
              <a:t>Kontextualisering</a:t>
            </a:r>
            <a:endParaRPr lang="sv-SE" dirty="0">
              <a:latin typeface="Arial" charset="0"/>
              <a:ea typeface="ヒラギノ角ゴ Pro W3" charset="0"/>
              <a:cs typeface="ヒラギノ角ゴ Pro W3" charset="0"/>
            </a:endParaRPr>
          </a:p>
          <a:p>
            <a:pPr lvl="1">
              <a:defRPr/>
            </a:pPr>
            <a:r>
              <a:rPr lang="sv-SE" dirty="0">
                <a:latin typeface="Arial" charset="0"/>
                <a:ea typeface="ヒラギノ角ゴ Pro W3" charset="0"/>
                <a:cs typeface="ヒラギノ角ゴ Pro W3" charset="0"/>
              </a:rPr>
              <a:t>Reflektion före – under – efter</a:t>
            </a:r>
          </a:p>
          <a:p>
            <a:pPr lvl="1">
              <a:defRPr/>
            </a:pPr>
            <a:r>
              <a:rPr lang="sv-SE" dirty="0">
                <a:latin typeface="Arial" charset="0"/>
                <a:ea typeface="ヒラギノ角ゴ Pro W3" charset="0"/>
                <a:cs typeface="ヒラギノ角ゴ Pro W3" charset="0"/>
              </a:rPr>
              <a:t>Återkoppling</a:t>
            </a:r>
          </a:p>
          <a:p>
            <a:pPr lvl="1">
              <a:defRPr/>
            </a:pPr>
            <a:r>
              <a:rPr lang="sv-SE" dirty="0" smtClean="0">
                <a:latin typeface="Arial" charset="0"/>
                <a:ea typeface="ヒラギノ角ゴ Pro W3" charset="0"/>
                <a:cs typeface="ヒラギノ角ゴ Pro W3" charset="0"/>
              </a:rPr>
              <a:t>Delägarskap</a:t>
            </a:r>
            <a:endParaRPr lang="sv-SE" dirty="0"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554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När sker lärande och när befästes det?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Se, höra, göra</a:t>
            </a:r>
          </a:p>
          <a:p>
            <a:r>
              <a:rPr lang="sv-SE" dirty="0"/>
              <a:t>Reflektion/återkoppling</a:t>
            </a:r>
          </a:p>
          <a:p>
            <a:r>
              <a:rPr lang="sv-SE" dirty="0"/>
              <a:t>Informera – förklara</a:t>
            </a:r>
          </a:p>
          <a:p>
            <a:r>
              <a:rPr lang="sv-SE" dirty="0"/>
              <a:t>Framtung eller baktung</a:t>
            </a:r>
          </a:p>
          <a:p>
            <a:r>
              <a:rPr lang="sv-SE" dirty="0"/>
              <a:t>SOLO-taxonomins Utvidgat </a:t>
            </a:r>
            <a:r>
              <a:rPr lang="sv-SE" dirty="0" smtClean="0"/>
              <a:t>abstrakt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34996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Teorier om lärande och instruktörers nytta av dessa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>
                <a:latin typeface="Arial" charset="0"/>
                <a:ea typeface="ＭＳ Ｐゴシック" charset="0"/>
                <a:cs typeface="ＭＳ Ｐゴシック" charset="0"/>
              </a:rPr>
              <a:t>Behaviourismen</a:t>
            </a:r>
            <a:r>
              <a:rPr lang="sv-SE" dirty="0">
                <a:latin typeface="Arial" charset="0"/>
                <a:ea typeface="ＭＳ Ｐゴシック" charset="0"/>
                <a:cs typeface="ＭＳ Ｐゴシック" charset="0"/>
              </a:rPr>
              <a:t>: Mål och mätbarhet</a:t>
            </a:r>
          </a:p>
          <a:p>
            <a:r>
              <a:rPr lang="sv-SE" dirty="0">
                <a:latin typeface="Arial" charset="0"/>
                <a:ea typeface="ＭＳ Ｐゴシック" charset="0"/>
                <a:cs typeface="ＭＳ Ｐゴシック" charset="0"/>
              </a:rPr>
              <a:t>Pragmatismen: Nytta och att göra</a:t>
            </a:r>
          </a:p>
          <a:p>
            <a:r>
              <a:rPr lang="sv-SE" dirty="0">
                <a:latin typeface="Arial" charset="0"/>
                <a:ea typeface="ＭＳ Ｐゴシック" charset="0"/>
                <a:cs typeface="ＭＳ Ｐゴシック" charset="0"/>
              </a:rPr>
              <a:t>Socialkonstruktivismen: Lära = att konstruera kunskap, kontextens </a:t>
            </a:r>
            <a:r>
              <a:rPr lang="sv-SE" dirty="0" smtClean="0">
                <a:latin typeface="Arial" charset="0"/>
                <a:ea typeface="ＭＳ Ｐゴシック" charset="0"/>
                <a:cs typeface="ＭＳ Ｐゴシック" charset="0"/>
              </a:rPr>
              <a:t>betydelse, gråzonen</a:t>
            </a:r>
            <a:endParaRPr lang="sv-SE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sv-SE" dirty="0">
                <a:latin typeface="Arial" charset="0"/>
                <a:ea typeface="ＭＳ Ｐゴシック" charset="0"/>
                <a:cs typeface="ＭＳ Ｐゴシック" charset="0"/>
              </a:rPr>
              <a:t>Variationsteorin: Vikten av </a:t>
            </a:r>
            <a:r>
              <a:rPr lang="sv-SE" dirty="0" smtClean="0">
                <a:latin typeface="Arial" charset="0"/>
                <a:ea typeface="ＭＳ Ｐゴシック" charset="0"/>
                <a:cs typeface="ＭＳ Ｐゴシック" charset="0"/>
              </a:rPr>
              <a:t>variation</a:t>
            </a:r>
            <a:endParaRPr lang="sv-SE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545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Kolbs</a:t>
            </a:r>
            <a:r>
              <a:rPr lang="sv-SE" dirty="0" smtClean="0"/>
              <a:t> </a:t>
            </a:r>
            <a:r>
              <a:rPr lang="sv-SE" dirty="0" err="1" smtClean="0"/>
              <a:t>lärcirkel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>
              <a:buNone/>
            </a:pPr>
            <a:r>
              <a:rPr lang="sv-SE" dirty="0" smtClean="0"/>
              <a:t>					</a:t>
            </a:r>
            <a:r>
              <a:rPr lang="sv-SE" sz="3200" dirty="0" smtClean="0"/>
              <a:t>Konkret</a:t>
            </a:r>
          </a:p>
          <a:p>
            <a:pPr marL="914400" lvl="2" indent="0">
              <a:buNone/>
            </a:pPr>
            <a:endParaRPr lang="sv-SE" sz="3200" dirty="0"/>
          </a:p>
          <a:p>
            <a:pPr marL="914400" lvl="2" indent="0">
              <a:buNone/>
            </a:pPr>
            <a:endParaRPr lang="sv-SE" sz="3200" dirty="0" smtClean="0"/>
          </a:p>
          <a:p>
            <a:pPr marL="914400" lvl="2" indent="0">
              <a:buNone/>
            </a:pPr>
            <a:r>
              <a:rPr lang="sv-SE" sz="3200" dirty="0" smtClean="0"/>
              <a:t>	Göra									Reflektera</a:t>
            </a:r>
          </a:p>
          <a:p>
            <a:pPr marL="914400" lvl="2" indent="0">
              <a:buNone/>
            </a:pPr>
            <a:endParaRPr lang="sv-SE" sz="3200" dirty="0"/>
          </a:p>
          <a:p>
            <a:pPr marL="914400" lvl="2" indent="0">
              <a:buNone/>
            </a:pPr>
            <a:endParaRPr lang="sv-SE" sz="3200" dirty="0" smtClean="0"/>
          </a:p>
          <a:p>
            <a:pPr marL="914400" lvl="2" indent="0">
              <a:buNone/>
            </a:pPr>
            <a:r>
              <a:rPr lang="sv-SE" sz="3200" dirty="0"/>
              <a:t>	</a:t>
            </a:r>
            <a:r>
              <a:rPr lang="sv-SE" sz="3200" dirty="0" smtClean="0"/>
              <a:t>				Abstrakt</a:t>
            </a:r>
          </a:p>
          <a:p>
            <a:pPr marL="914400" lvl="2" indent="0">
              <a:buNone/>
            </a:pPr>
            <a:endParaRPr lang="sv-SE" dirty="0"/>
          </a:p>
          <a:p>
            <a:pPr marL="914400" lvl="2" indent="0">
              <a:buNone/>
            </a:pPr>
            <a:endParaRPr lang="sv-SE" dirty="0"/>
          </a:p>
        </p:txBody>
      </p:sp>
      <p:cxnSp>
        <p:nvCxnSpPr>
          <p:cNvPr id="5" name="Rak 4"/>
          <p:cNvCxnSpPr/>
          <p:nvPr/>
        </p:nvCxnSpPr>
        <p:spPr>
          <a:xfrm>
            <a:off x="4510870" y="2219087"/>
            <a:ext cx="1912375" cy="119713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 flipH="1">
            <a:off x="4510870" y="3927200"/>
            <a:ext cx="1912375" cy="12701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Rak 8"/>
          <p:cNvCxnSpPr/>
          <p:nvPr/>
        </p:nvCxnSpPr>
        <p:spPr>
          <a:xfrm flipH="1" flipV="1">
            <a:off x="2467110" y="3927200"/>
            <a:ext cx="2043761" cy="12701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 flipV="1">
            <a:off x="2467110" y="2219088"/>
            <a:ext cx="2043760" cy="11971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6373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Några pedagogiska exempel analyserade utifrån </a:t>
            </a:r>
            <a:r>
              <a:rPr lang="sv-SE" dirty="0" err="1" smtClean="0"/>
              <a:t>Kolb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Laborationer och den blinda fläcken</a:t>
            </a:r>
          </a:p>
          <a:p>
            <a:r>
              <a:rPr lang="sv-SE" dirty="0"/>
              <a:t>Simulering (briefing, simulering, debriefing) men hur är det med det abstrakta</a:t>
            </a:r>
          </a:p>
          <a:p>
            <a:r>
              <a:rPr lang="sv-SE" dirty="0"/>
              <a:t>Avsaknaden av mål i många simuleringar leder till att man är i övre vänstre kvadranten</a:t>
            </a:r>
          </a:p>
          <a:p>
            <a:r>
              <a:rPr lang="sv-SE" dirty="0"/>
              <a:t>Disciplininriktad examination </a:t>
            </a:r>
            <a:r>
              <a:rPr lang="sv-SE" dirty="0" err="1"/>
              <a:t>resp</a:t>
            </a:r>
            <a:r>
              <a:rPr lang="sv-SE" dirty="0"/>
              <a:t> professionsinriktad (ex disco)</a:t>
            </a:r>
          </a:p>
          <a:p>
            <a:r>
              <a:rPr lang="sv-SE" dirty="0"/>
              <a:t>Vad ser du för mönster i de kurser du leder om du ”sätter in” dem i </a:t>
            </a:r>
            <a:r>
              <a:rPr lang="sv-SE" dirty="0" err="1"/>
              <a:t>Kolbs</a:t>
            </a:r>
            <a:r>
              <a:rPr lang="sv-SE" dirty="0"/>
              <a:t> </a:t>
            </a:r>
            <a:r>
              <a:rPr lang="sv-SE" dirty="0" err="1"/>
              <a:t>lärcirkel</a:t>
            </a:r>
            <a:r>
              <a:rPr lang="sv-SE" dirty="0"/>
              <a:t>?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760157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Lärares utveckling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Fokus på sig själv</a:t>
            </a:r>
          </a:p>
          <a:p>
            <a:r>
              <a:rPr lang="sv-SE" dirty="0" smtClean="0"/>
              <a:t>Fokus på ämnet/innehållet</a:t>
            </a:r>
          </a:p>
          <a:p>
            <a:r>
              <a:rPr lang="sv-SE" dirty="0" smtClean="0"/>
              <a:t>Fokus på kursdeltagaren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58041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Frågor jag fått inför föreläsningen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Hur bemöta någon som är negativ till utbildningen?</a:t>
            </a:r>
          </a:p>
          <a:p>
            <a:r>
              <a:rPr lang="sv-SE" dirty="0" smtClean="0"/>
              <a:t>Hur skapa trygghet och hur lyfta osäkra/rädda?</a:t>
            </a:r>
          </a:p>
          <a:p>
            <a:r>
              <a:rPr lang="sv-SE" dirty="0" smtClean="0"/>
              <a:t>Hur bemöta de som är kritiska till det mesta jag presenterar?</a:t>
            </a:r>
          </a:p>
          <a:p>
            <a:r>
              <a:rPr lang="sv-SE" dirty="0" smtClean="0"/>
              <a:t>Hur fångar jag deltagarnas intresse?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586423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Stenfors-Hayes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 smtClean="0"/>
              <a:t>Vad är en bra lärare</a:t>
            </a:r>
          </a:p>
          <a:p>
            <a:r>
              <a:rPr lang="sv-SE" dirty="0"/>
              <a:t>Förmedlar kunskap</a:t>
            </a:r>
          </a:p>
          <a:p>
            <a:r>
              <a:rPr lang="sv-SE" dirty="0"/>
              <a:t>Svarar på studenternas frågor</a:t>
            </a:r>
          </a:p>
          <a:p>
            <a:r>
              <a:rPr lang="sv-SE" dirty="0"/>
              <a:t>Fokuserar på studenternas </a:t>
            </a:r>
            <a:r>
              <a:rPr lang="sv-SE" dirty="0" smtClean="0"/>
              <a:t>lärande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 smtClean="0"/>
              <a:t>Vad är en bra klinisk handledare</a:t>
            </a:r>
          </a:p>
          <a:p>
            <a:r>
              <a:rPr lang="sv-SE" dirty="0"/>
              <a:t>Visar hur man gör</a:t>
            </a:r>
          </a:p>
          <a:p>
            <a:r>
              <a:rPr lang="sv-SE" dirty="0"/>
              <a:t>Delar med sig av hur det är att vara läkare</a:t>
            </a:r>
          </a:p>
          <a:p>
            <a:r>
              <a:rPr lang="sv-SE" dirty="0"/>
              <a:t>Stimulerar studenternas </a:t>
            </a:r>
            <a:r>
              <a:rPr lang="sv-SE" dirty="0" smtClean="0"/>
              <a:t>utveckling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82230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Instruktörers utveckling (resultat från ett forskningsprojekt)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Agera i en struktur till att agera utifrån en struktur</a:t>
            </a:r>
          </a:p>
          <a:p>
            <a:r>
              <a:rPr lang="sv-SE" dirty="0" smtClean="0"/>
              <a:t>Val av teknik (video, dockans möjligheter)</a:t>
            </a:r>
          </a:p>
          <a:p>
            <a:r>
              <a:rPr lang="sv-SE" dirty="0" smtClean="0"/>
              <a:t>Fokus från sig själv till deltagarna</a:t>
            </a:r>
          </a:p>
          <a:p>
            <a:r>
              <a:rPr lang="sv-SE" dirty="0" smtClean="0"/>
              <a:t>Vikten av mål och de ska vara få &amp; tydliga</a:t>
            </a:r>
          </a:p>
          <a:p>
            <a:r>
              <a:rPr lang="sv-SE" dirty="0" smtClean="0"/>
              <a:t>Att deltagarna får agera i sin yrkesroll</a:t>
            </a:r>
          </a:p>
          <a:p>
            <a:r>
              <a:rPr lang="sv-SE" dirty="0" smtClean="0"/>
              <a:t>Instruktörens trygghet är grunden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8795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De gamla grekerna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Aristoteles kunskapsformer:</a:t>
            </a:r>
          </a:p>
          <a:p>
            <a:pPr lvl="1"/>
            <a:r>
              <a:rPr lang="sv-SE" dirty="0" err="1" smtClean="0"/>
              <a:t>Episteme</a:t>
            </a:r>
            <a:r>
              <a:rPr lang="sv-SE" dirty="0" smtClean="0"/>
              <a:t> (teoretisk kunskap)</a:t>
            </a:r>
          </a:p>
          <a:p>
            <a:pPr lvl="1"/>
            <a:r>
              <a:rPr lang="sv-SE" dirty="0" err="1" smtClean="0"/>
              <a:t>Techne</a:t>
            </a:r>
            <a:r>
              <a:rPr lang="sv-SE" dirty="0" smtClean="0"/>
              <a:t> (praktisk, produktiv kunskap)</a:t>
            </a:r>
          </a:p>
          <a:p>
            <a:pPr lvl="1"/>
            <a:r>
              <a:rPr lang="sv-SE" dirty="0" err="1" smtClean="0"/>
              <a:t>Fronesis</a:t>
            </a:r>
            <a:r>
              <a:rPr lang="sv-SE" dirty="0" smtClean="0"/>
              <a:t> (etisk, klokskap)</a:t>
            </a:r>
          </a:p>
          <a:p>
            <a:r>
              <a:rPr lang="sv-SE" dirty="0" smtClean="0"/>
              <a:t>Sokrates maieutik</a:t>
            </a:r>
          </a:p>
          <a:p>
            <a:r>
              <a:rPr lang="sv-SE" dirty="0" smtClean="0"/>
              <a:t>Platons anamnes</a:t>
            </a:r>
          </a:p>
          <a:p>
            <a:r>
              <a:rPr lang="sv-SE" dirty="0" smtClean="0"/>
              <a:t>Nyfikenhet viktig för både instruktör och deltagare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26901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Pedagogiska grunder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Tillit grund för vård &amp; undervisning</a:t>
            </a:r>
          </a:p>
          <a:p>
            <a:r>
              <a:rPr lang="sv-SE" dirty="0" smtClean="0"/>
              <a:t>Delägarskap</a:t>
            </a:r>
          </a:p>
          <a:p>
            <a:r>
              <a:rPr lang="sv-SE" dirty="0" smtClean="0"/>
              <a:t>Lagom svåra och utmanande uppgifter</a:t>
            </a:r>
          </a:p>
          <a:p>
            <a:r>
              <a:rPr lang="sv-SE" dirty="0" smtClean="0"/>
              <a:t>Interaktion</a:t>
            </a:r>
          </a:p>
          <a:p>
            <a:r>
              <a:rPr lang="sv-SE" dirty="0" smtClean="0"/>
              <a:t>Reflektion</a:t>
            </a:r>
          </a:p>
          <a:p>
            <a:r>
              <a:rPr lang="sv-SE" dirty="0" smtClean="0"/>
              <a:t>Återkoppling</a:t>
            </a:r>
          </a:p>
          <a:p>
            <a:r>
              <a:rPr lang="sv-SE" dirty="0" smtClean="0"/>
              <a:t>Förevisa eller upptäcka</a:t>
            </a:r>
          </a:p>
          <a:p>
            <a:r>
              <a:rPr lang="sv-SE" dirty="0" smtClean="0"/>
              <a:t>Framtung eller baktung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23083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Åter till frågorna inför föreläsningen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Den negativt inställde</a:t>
            </a:r>
          </a:p>
          <a:p>
            <a:r>
              <a:rPr lang="sv-SE" dirty="0" smtClean="0"/>
              <a:t>Den kritiska deltagaren</a:t>
            </a:r>
          </a:p>
          <a:p>
            <a:r>
              <a:rPr lang="sv-SE" dirty="0" smtClean="0"/>
              <a:t>Skapa trygghet och dämpa oro</a:t>
            </a:r>
          </a:p>
          <a:p>
            <a:r>
              <a:rPr lang="sv-SE" dirty="0" smtClean="0"/>
              <a:t>Fånga intresse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91625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Innan jag börjar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Landstingens pedagogiska verksamhet är mycket stor</a:t>
            </a:r>
          </a:p>
          <a:p>
            <a:r>
              <a:rPr lang="sv-SE" dirty="0" smtClean="0"/>
              <a:t>Kairos </a:t>
            </a:r>
            <a:r>
              <a:rPr lang="sv-SE" dirty="0" err="1" smtClean="0"/>
              <a:t>Future</a:t>
            </a:r>
            <a:r>
              <a:rPr lang="sv-SE" dirty="0" smtClean="0"/>
              <a:t> om människan och patienten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79265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Pedagogik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Tidigare: Läran om systematisk påverkan</a:t>
            </a:r>
          </a:p>
          <a:p>
            <a:r>
              <a:rPr lang="sv-SE" dirty="0" smtClean="0"/>
              <a:t>Nu: Läran om stöd för lärandet</a:t>
            </a:r>
          </a:p>
          <a:p>
            <a:r>
              <a:rPr lang="sv-SE" dirty="0" smtClean="0"/>
              <a:t>De didaktiska frågorna Varför Vad Hur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03737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Community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practice</a:t>
            </a:r>
            <a:r>
              <a:rPr lang="sv-SE" dirty="0" smtClean="0"/>
              <a:t> (Lave &amp; Wenger)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Yrkesgemenskap där man delar mål, värden och metoder</a:t>
            </a:r>
          </a:p>
          <a:p>
            <a:r>
              <a:rPr lang="sv-SE" dirty="0" smtClean="0"/>
              <a:t>Man ingår i flera </a:t>
            </a:r>
            <a:r>
              <a:rPr lang="sv-SE" dirty="0" err="1" smtClean="0"/>
              <a:t>communities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practice</a:t>
            </a:r>
            <a:endParaRPr lang="sv-SE" dirty="0" smtClean="0"/>
          </a:p>
          <a:p>
            <a:r>
              <a:rPr lang="sv-SE" dirty="0" smtClean="0"/>
              <a:t>Identitetsskapande</a:t>
            </a:r>
          </a:p>
          <a:p>
            <a:r>
              <a:rPr lang="sv-SE" dirty="0" smtClean="0"/>
              <a:t>Novisen har legitimt men perifert deltagande</a:t>
            </a:r>
          </a:p>
          <a:p>
            <a:r>
              <a:rPr lang="sv-SE" dirty="0" smtClean="0"/>
              <a:t>Lära av novisen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0543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Metaforer/tankemönster/traditioner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AT-läkare</a:t>
            </a:r>
          </a:p>
          <a:p>
            <a:r>
              <a:rPr lang="sv-SE" dirty="0"/>
              <a:t>Två år bas</a:t>
            </a:r>
          </a:p>
          <a:p>
            <a:r>
              <a:rPr lang="sv-SE" dirty="0"/>
              <a:t>Sjuksköterskan som </a:t>
            </a:r>
            <a:r>
              <a:rPr lang="sv-SE" dirty="0" smtClean="0"/>
              <a:t>navet</a:t>
            </a:r>
          </a:p>
          <a:p>
            <a:r>
              <a:rPr lang="sv-SE" dirty="0" smtClean="0"/>
              <a:t>Eliten som det normala</a:t>
            </a:r>
            <a:endParaRPr lang="sv-SE" dirty="0"/>
          </a:p>
          <a:p>
            <a:r>
              <a:rPr lang="sv-SE" dirty="0"/>
              <a:t>Vilka metaforer styr er verksamhet</a:t>
            </a:r>
            <a:r>
              <a:rPr lang="sv-SE" dirty="0" smtClean="0"/>
              <a:t>?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74255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Simuleringsfunderingar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dirty="0" smtClean="0"/>
              <a:t>Simulering är en som-om-aktivitet. Vikten av realism</a:t>
            </a:r>
          </a:p>
          <a:p>
            <a:r>
              <a:rPr lang="sv-SE" dirty="0" smtClean="0"/>
              <a:t>Briefing</a:t>
            </a:r>
            <a:r>
              <a:rPr lang="sv-SE" dirty="0"/>
              <a:t>: mål, förutsättningar, trygghet, </a:t>
            </a:r>
            <a:r>
              <a:rPr lang="sv-SE" dirty="0" smtClean="0"/>
              <a:t>viktigt att veta</a:t>
            </a:r>
          </a:p>
          <a:p>
            <a:r>
              <a:rPr lang="sv-SE" dirty="0" smtClean="0"/>
              <a:t>Handlingsberedskap för olika simuleringsutfall</a:t>
            </a:r>
            <a:endParaRPr lang="sv-SE" dirty="0"/>
          </a:p>
          <a:p>
            <a:r>
              <a:rPr lang="sv-SE" dirty="0"/>
              <a:t>Om simulering ska ”få gå fel” måste det finnas tid för reflektion (och </a:t>
            </a:r>
            <a:r>
              <a:rPr lang="sv-SE" dirty="0" err="1"/>
              <a:t>ev</a:t>
            </a:r>
            <a:r>
              <a:rPr lang="sv-SE" dirty="0"/>
              <a:t> debriefing)</a:t>
            </a:r>
          </a:p>
          <a:p>
            <a:r>
              <a:rPr lang="sv-SE" dirty="0"/>
              <a:t>Begreppet debriefing </a:t>
            </a:r>
            <a:r>
              <a:rPr lang="sv-SE" dirty="0" err="1" smtClean="0"/>
              <a:t>resp</a:t>
            </a:r>
            <a:r>
              <a:rPr lang="sv-SE" dirty="0" smtClean="0"/>
              <a:t> </a:t>
            </a:r>
            <a:r>
              <a:rPr lang="sv-SE" dirty="0"/>
              <a:t>återkoppling och reflektion</a:t>
            </a:r>
          </a:p>
          <a:p>
            <a:r>
              <a:rPr lang="sv-SE" dirty="0" err="1"/>
              <a:t>Debriefingmodeller</a:t>
            </a:r>
            <a:r>
              <a:rPr lang="sv-SE" dirty="0"/>
              <a:t>:</a:t>
            </a:r>
          </a:p>
          <a:p>
            <a:pPr lvl="1"/>
            <a:r>
              <a:rPr lang="sv-SE" dirty="0"/>
              <a:t>Som algoritm</a:t>
            </a:r>
          </a:p>
          <a:p>
            <a:pPr lvl="1"/>
            <a:r>
              <a:rPr lang="sv-SE" dirty="0"/>
              <a:t>Målstyrt</a:t>
            </a:r>
          </a:p>
          <a:p>
            <a:pPr lvl="1"/>
            <a:r>
              <a:rPr lang="sv-SE" dirty="0"/>
              <a:t>Laissez-</a:t>
            </a:r>
            <a:r>
              <a:rPr lang="sv-SE" dirty="0" smtClean="0"/>
              <a:t>faire</a:t>
            </a:r>
          </a:p>
          <a:p>
            <a:pPr marL="4572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74712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Fokus vid simuleringar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Simple – </a:t>
            </a:r>
            <a:r>
              <a:rPr lang="sv-SE" dirty="0" err="1" smtClean="0"/>
              <a:t>complicated</a:t>
            </a:r>
            <a:r>
              <a:rPr lang="sv-SE" dirty="0" smtClean="0"/>
              <a:t> – </a:t>
            </a:r>
            <a:r>
              <a:rPr lang="sv-SE" dirty="0" err="1" smtClean="0"/>
              <a:t>complex</a:t>
            </a:r>
            <a:endParaRPr lang="sv-SE" dirty="0" smtClean="0"/>
          </a:p>
          <a:p>
            <a:r>
              <a:rPr lang="sv-SE" dirty="0" smtClean="0"/>
              <a:t>Kropp – </a:t>
            </a:r>
            <a:r>
              <a:rPr lang="sv-SE" dirty="0" smtClean="0"/>
              <a:t>människa</a:t>
            </a:r>
          </a:p>
          <a:p>
            <a:r>
              <a:rPr lang="sv-SE" dirty="0" smtClean="0"/>
              <a:t>Lära - träna</a:t>
            </a:r>
            <a:endParaRPr lang="sv-SE" dirty="0" smtClean="0"/>
          </a:p>
          <a:p>
            <a:r>
              <a:rPr lang="sv-SE" dirty="0" smtClean="0"/>
              <a:t>Öva - pröva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640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Målgrupp vid simulering och exempel på simuleringar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Individ: ex HLR-kurs, instruktörskurs</a:t>
            </a:r>
          </a:p>
          <a:p>
            <a:r>
              <a:rPr lang="sv-SE" dirty="0"/>
              <a:t>Profession: ex PVK för </a:t>
            </a:r>
            <a:r>
              <a:rPr lang="sv-SE" dirty="0" smtClean="0"/>
              <a:t>sjuksköterskor   </a:t>
            </a:r>
            <a:endParaRPr lang="sv-SE" dirty="0"/>
          </a:p>
          <a:p>
            <a:r>
              <a:rPr lang="sv-SE" dirty="0"/>
              <a:t>Team: arbetsgrupp på en avdelning</a:t>
            </a:r>
          </a:p>
          <a:p>
            <a:r>
              <a:rPr lang="sv-SE" dirty="0"/>
              <a:t>Organisation: hisstopp, </a:t>
            </a:r>
            <a:r>
              <a:rPr lang="sv-SE" dirty="0" err="1"/>
              <a:t>urakut</a:t>
            </a:r>
            <a:r>
              <a:rPr lang="sv-SE" dirty="0"/>
              <a:t> </a:t>
            </a:r>
            <a:r>
              <a:rPr lang="sv-SE" dirty="0" smtClean="0"/>
              <a:t>kejsarsnitt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50835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787</Words>
  <Application>Microsoft Macintosh PowerPoint</Application>
  <PresentationFormat>Bildspel på skärmen (4:3)</PresentationFormat>
  <Paragraphs>146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24</vt:i4>
      </vt:variant>
    </vt:vector>
  </HeadingPairs>
  <TitlesOfParts>
    <vt:vector size="25" baseType="lpstr">
      <vt:lpstr>Office-tema</vt:lpstr>
      <vt:lpstr>Instruktörens arbete – att designa för lärande</vt:lpstr>
      <vt:lpstr>Frågor jag fått inför föreläsningen</vt:lpstr>
      <vt:lpstr>Innan jag börjar</vt:lpstr>
      <vt:lpstr>Pedagogik</vt:lpstr>
      <vt:lpstr>Community of practice (Lave &amp; Wenger)</vt:lpstr>
      <vt:lpstr>Metaforer/tankemönster/traditioner </vt:lpstr>
      <vt:lpstr>Simuleringsfunderingar</vt:lpstr>
      <vt:lpstr>Fokus vid simuleringar</vt:lpstr>
      <vt:lpstr>Målgrupp vid simulering och exempel på simuleringar</vt:lpstr>
      <vt:lpstr>Mål</vt:lpstr>
      <vt:lpstr>Återkoppling/reflektion</vt:lpstr>
      <vt:lpstr>Motivation</vt:lpstr>
      <vt:lpstr>Vad skapar rädsla/osäkerhet och hur dämpa den?</vt:lpstr>
      <vt:lpstr>Glömska och hur den kan minskas</vt:lpstr>
      <vt:lpstr>När sker lärande och när befästes det?</vt:lpstr>
      <vt:lpstr>Teorier om lärande och instruktörers nytta av dessa </vt:lpstr>
      <vt:lpstr>Kolbs lärcirkel</vt:lpstr>
      <vt:lpstr>Några pedagogiska exempel analyserade utifrån Kolb</vt:lpstr>
      <vt:lpstr>Lärares utveckling</vt:lpstr>
      <vt:lpstr>Stenfors-Hayes</vt:lpstr>
      <vt:lpstr>Instruktörers utveckling (resultat från ett forskningsprojekt)</vt:lpstr>
      <vt:lpstr>De gamla grekerna</vt:lpstr>
      <vt:lpstr>Pedagogiska grunder</vt:lpstr>
      <vt:lpstr>Åter till frågorna inför föreläsningen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Instruktörens arbete – att designa för lärande</dc:title>
  <dc:creator>Håkan Hult</dc:creator>
  <cp:lastModifiedBy>Håkan Hult</cp:lastModifiedBy>
  <cp:revision>20</cp:revision>
  <cp:lastPrinted>2016-01-28T13:37:19Z</cp:lastPrinted>
  <dcterms:created xsi:type="dcterms:W3CDTF">2016-01-19T09:30:13Z</dcterms:created>
  <dcterms:modified xsi:type="dcterms:W3CDTF">2016-02-10T18:15:48Z</dcterms:modified>
</cp:coreProperties>
</file>