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782" r:id="rId5"/>
    <p:sldId id="772" r:id="rId6"/>
    <p:sldId id="773" r:id="rId7"/>
    <p:sldId id="787" r:id="rId8"/>
    <p:sldId id="785" r:id="rId9"/>
    <p:sldId id="786" r:id="rId10"/>
    <p:sldId id="806" r:id="rId11"/>
    <p:sldId id="801" r:id="rId12"/>
    <p:sldId id="777" r:id="rId13"/>
    <p:sldId id="789" r:id="rId14"/>
    <p:sldId id="797" r:id="rId15"/>
    <p:sldId id="798" r:id="rId16"/>
    <p:sldId id="799" r:id="rId17"/>
    <p:sldId id="800" r:id="rId18"/>
    <p:sldId id="804" r:id="rId19"/>
    <p:sldId id="803" r:id="rId20"/>
    <p:sldId id="805" r:id="rId21"/>
    <p:sldId id="796" r:id="rId22"/>
    <p:sldId id="790" r:id="rId23"/>
    <p:sldId id="791" r:id="rId24"/>
    <p:sldId id="793" r:id="rId25"/>
    <p:sldId id="792" r:id="rId26"/>
    <p:sldId id="795" r:id="rId27"/>
    <p:sldId id="774" r:id="rId28"/>
    <p:sldId id="775" r:id="rId29"/>
    <p:sldId id="780" r:id="rId30"/>
    <p:sldId id="781" r:id="rId31"/>
    <p:sldId id="808" r:id="rId32"/>
  </p:sldIdLst>
  <p:sldSz cx="12192000" cy="6858000"/>
  <p:notesSz cx="6761163" cy="99425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035346-CBE3-9A48-356E-D7F760409513}" name="Maria Stefansson" initials="MS" userId="S::Maria.Stefansson@regionvasterbotten.se::c20bf142-f0d1-4766-b296-1149302dc0b5" providerId="AD"/>
  <p188:author id="{929D5992-607F-FE14-4ADB-87BC41975FDA}" name="Maria Stefansson" initials="MS" userId="S::maria.stefansson@regionvasterbotten.se::c20bf142-f0d1-4766-b296-1149302dc0b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4025" autoAdjust="0"/>
  </p:normalViewPr>
  <p:slideViewPr>
    <p:cSldViewPr snapToGrid="0">
      <p:cViewPr varScale="1">
        <p:scale>
          <a:sx n="95" d="100"/>
          <a:sy n="95" d="100"/>
        </p:scale>
        <p:origin x="1242" y="72"/>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40F9D929-AA48-42C0-A2FA-2C663AE6FDAF}" type="datetimeFigureOut">
              <a:rPr lang="sv-SE" smtClean="0"/>
              <a:t>2025-09-04</a:t>
            </a:fld>
            <a:endParaRPr lang="sv-SE"/>
          </a:p>
        </p:txBody>
      </p:sp>
      <p:sp>
        <p:nvSpPr>
          <p:cNvPr id="4" name="Platshållare för bildobjekt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65F393EF-02AE-40CA-89B5-FBA5BCAF3E36}" type="slidenum">
              <a:rPr lang="sv-SE" smtClean="0"/>
              <a:t>‹#›</a:t>
            </a:fld>
            <a:endParaRPr lang="sv-SE"/>
          </a:p>
        </p:txBody>
      </p:sp>
    </p:spTree>
    <p:extLst>
      <p:ext uri="{BB962C8B-B14F-4D97-AF65-F5344CB8AC3E}">
        <p14:creationId xmlns:p14="http://schemas.microsoft.com/office/powerpoint/2010/main" val="411148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Broca_Skin_Color_Chart.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frågor om detta bildspel eller vid behov av att diskutera upplägg m.m. går det bra att kontakta Maria Stefansson, Folkhälsoenheten, på maria.stefansson@regionvasterbotten.se  </a:t>
            </a:r>
          </a:p>
        </p:txBody>
      </p:sp>
      <p:sp>
        <p:nvSpPr>
          <p:cNvPr id="4" name="Platshållare för bildnummer 3"/>
          <p:cNvSpPr>
            <a:spLocks noGrp="1"/>
          </p:cNvSpPr>
          <p:nvPr>
            <p:ph type="sldNum" sz="quarter" idx="5"/>
          </p:nvPr>
        </p:nvSpPr>
        <p:spPr/>
        <p:txBody>
          <a:bodyPr/>
          <a:lstStyle/>
          <a:p>
            <a:fld id="{E356CE4E-E75E-48D9-88FC-8D09A4C446AD}" type="slidenum">
              <a:rPr lang="sv-SE" smtClean="0"/>
              <a:t>1</a:t>
            </a:fld>
            <a:endParaRPr lang="sv-SE"/>
          </a:p>
        </p:txBody>
      </p:sp>
    </p:spTree>
    <p:extLst>
      <p:ext uri="{BB962C8B-B14F-4D97-AF65-F5344CB8AC3E}">
        <p14:creationId xmlns:p14="http://schemas.microsoft.com/office/powerpoint/2010/main" val="100423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Hjälptext:</a:t>
            </a:r>
          </a:p>
          <a:p>
            <a:r>
              <a:rPr lang="sv-SE" dirty="0"/>
              <a:t>Frågan om ojämlikhet och rasism är viktig och relevant ur både ett patient- och ett medarbetarperspektiv, vilket också framgår av exemplen på bland annat forskning, regeringsuppdrag och nyhetsartiklar. Som stöd för arbete med dessa frågor finns det framtagna övningar inom regionen. </a:t>
            </a:r>
          </a:p>
          <a:p>
            <a:endParaRPr lang="sv-SE" dirty="0"/>
          </a:p>
          <a:p>
            <a:r>
              <a:rPr lang="sv-SE" dirty="0"/>
              <a:t>Dels finns det övningar som utgår från ett patientperspektiv och rätten om till god hälsa och vård på lika villkor, dessa övningar utgår från ljudberättelser där en situation spelas upp och därefter finns det diskussionsfrågor att prata kring. Det finns även en övning som handlar om att planera för likvärdiga patientmöten som följs upp med tips uppdelade på ”innan ett möte”, ”under ett möte” och ”efter ett möte”.</a:t>
            </a:r>
          </a:p>
          <a:p>
            <a:endParaRPr lang="sv-SE" dirty="0"/>
          </a:p>
          <a:p>
            <a:r>
              <a:rPr lang="sv-SE" dirty="0"/>
              <a:t>Dels finns det övningar som fångar upp medarbetarperspektivet, dessa är byggda på anonymiserade berättelser från hälso- och sjukvårdspersonal från ett forskningsprojekt hos Uppsala universitet (det som fanns med i exemplen på </a:t>
            </a:r>
            <a:r>
              <a:rPr lang="sv-SE" dirty="0" err="1"/>
              <a:t>slide</a:t>
            </a:r>
            <a:r>
              <a:rPr lang="sv-SE" dirty="0"/>
              <a:t> 9). Till dessa anonymiserade berättelser har regionen sedan tagit fram diskussionsfrågor.</a:t>
            </a:r>
          </a:p>
          <a:p>
            <a:endParaRPr lang="sv-SE" dirty="0"/>
          </a:p>
          <a:p>
            <a:r>
              <a:rPr lang="sv-SE" dirty="0"/>
              <a:t>Berätta gärna varför ni i er verksamhet kommer att göra den övning som valts, varför den är relevant, om den knyter an till någon del av er verksamhet eller liknande. </a:t>
            </a:r>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10</a:t>
            </a:fld>
            <a:endParaRPr lang="sv-SE"/>
          </a:p>
        </p:txBody>
      </p:sp>
    </p:spTree>
    <p:extLst>
      <p:ext uri="{BB962C8B-B14F-4D97-AF65-F5344CB8AC3E}">
        <p14:creationId xmlns:p14="http://schemas.microsoft.com/office/powerpoint/2010/main" val="1717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11</a:t>
            </a:fld>
            <a:endParaRPr lang="sv-SE"/>
          </a:p>
        </p:txBody>
      </p:sp>
    </p:spTree>
    <p:extLst>
      <p:ext uri="{BB962C8B-B14F-4D97-AF65-F5344CB8AC3E}">
        <p14:creationId xmlns:p14="http://schemas.microsoft.com/office/powerpoint/2010/main" val="366890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Hjälptext:</a:t>
            </a:r>
          </a:p>
          <a:p>
            <a:r>
              <a:rPr lang="sv-SE" dirty="0"/>
              <a:t>Efter att medarbetarna pratat 5 minuter i smågrupper är det bra att fånga upp eventuella reflektioner i helgrupp, detta kan ta cirka 5-10 minuter. Fråga också gärna gruppen i slutet om/hur de vill fortsätta arbeta med denna fråga. Behöver det läggas till något i en lokal rutin, i arbetssätt, behövs mer kunskap eller annat?</a:t>
            </a:r>
          </a:p>
          <a:p>
            <a:endParaRPr lang="sv-SE" dirty="0"/>
          </a:p>
          <a:p>
            <a:r>
              <a:rPr lang="sv-SE" dirty="0"/>
              <a:t>Beräknad tidsåtgång 15-20 minuter. </a:t>
            </a:r>
          </a:p>
        </p:txBody>
      </p:sp>
      <p:sp>
        <p:nvSpPr>
          <p:cNvPr id="4" name="Platshållare för bildnummer 3"/>
          <p:cNvSpPr>
            <a:spLocks noGrp="1"/>
          </p:cNvSpPr>
          <p:nvPr>
            <p:ph type="sldNum" sz="quarter" idx="5"/>
          </p:nvPr>
        </p:nvSpPr>
        <p:spPr/>
        <p:txBody>
          <a:bodyPr/>
          <a:lstStyle/>
          <a:p>
            <a:fld id="{65F393EF-02AE-40CA-89B5-FBA5BCAF3E36}" type="slidenum">
              <a:rPr lang="sv-SE" smtClean="0"/>
              <a:t>12</a:t>
            </a:fld>
            <a:endParaRPr lang="sv-SE"/>
          </a:p>
        </p:txBody>
      </p:sp>
    </p:spTree>
    <p:extLst>
      <p:ext uri="{BB962C8B-B14F-4D97-AF65-F5344CB8AC3E}">
        <p14:creationId xmlns:p14="http://schemas.microsoft.com/office/powerpoint/2010/main" val="3882652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Hjälptext:</a:t>
            </a:r>
            <a:br>
              <a:rPr lang="sv-SE" dirty="0"/>
            </a:br>
            <a:r>
              <a:rPr lang="sv-SE" dirty="0"/>
              <a:t>Detta fall bygger på den tingsrättsdom mot Västragötalandsregionen som togs upp i exemplen på </a:t>
            </a:r>
            <a:r>
              <a:rPr lang="sv-SE" dirty="0" err="1"/>
              <a:t>slide</a:t>
            </a:r>
            <a:r>
              <a:rPr lang="sv-SE" dirty="0"/>
              <a:t> 9.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att medarbetarna pratat 5 minuter i smågrupper är det bra att fånga upp eventuella reflektioner i helgrupp, detta kan ta cirka 5-10 minuter. Fråga också gärna gruppen i slutet om/hur de vill fortsätta arbeta med denna fråga. Behöver det läggas till något i en lokal rutin, i arbetssätt, behövs mer kunskap eller annat?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Beräknad tidsåtgång 15-20 minuter.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13</a:t>
            </a:fld>
            <a:endParaRPr lang="sv-SE"/>
          </a:p>
        </p:txBody>
      </p:sp>
    </p:spTree>
    <p:extLst>
      <p:ext uri="{BB962C8B-B14F-4D97-AF65-F5344CB8AC3E}">
        <p14:creationId xmlns:p14="http://schemas.microsoft.com/office/powerpoint/2010/main" val="263290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Hjälptext:</a:t>
            </a:r>
          </a:p>
          <a:p>
            <a:r>
              <a:rPr lang="sv-SE" dirty="0"/>
              <a:t>Detta fall bygger på erfarenheter inom Region Västerbotten.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att medarbetarna pratat 5 minuter i smågrupper är det bra att fånga upp eventuella reflektioner i helgrupp, detta kan ta cirka 5-10 minuter. Fråga också gärna gruppen i slutet om/hur de vill fortsätta arbeta med denna fråga. Behöver det läggas till något i en lokal rutin, i arbetssätt, behövs mer kunskap eller annat?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Beräknad tidsåtgång 15-20 minuter.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14</a:t>
            </a:fld>
            <a:endParaRPr lang="sv-SE"/>
          </a:p>
        </p:txBody>
      </p:sp>
    </p:spTree>
    <p:extLst>
      <p:ext uri="{BB962C8B-B14F-4D97-AF65-F5344CB8AC3E}">
        <p14:creationId xmlns:p14="http://schemas.microsoft.com/office/powerpoint/2010/main" val="3643587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Hjälptext: </a:t>
            </a:r>
            <a:br>
              <a:rPr lang="sv-SE" dirty="0"/>
            </a:br>
            <a:r>
              <a:rPr lang="sv-SE" dirty="0"/>
              <a:t>Efter att medarbetarna pratat i 10 minuter i smågrupper är det bra att fånga upp eventuella reflektioner i helgrupp, detta kan ta cirka 5-10 minuter.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Beräknad tidsåtgång 15-20 minuter. </a:t>
            </a:r>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16</a:t>
            </a:fld>
            <a:endParaRPr lang="sv-SE"/>
          </a:p>
        </p:txBody>
      </p:sp>
    </p:spTree>
    <p:extLst>
      <p:ext uri="{BB962C8B-B14F-4D97-AF65-F5344CB8AC3E}">
        <p14:creationId xmlns:p14="http://schemas.microsoft.com/office/powerpoint/2010/main" val="306300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Hjälptext:</a:t>
            </a:r>
          </a:p>
          <a:p>
            <a:r>
              <a:rPr lang="sv-SE" dirty="0"/>
              <a:t>Visa dessa förslag från webbutbildningen efter att ni reflekterat i helgrupp, ta upp om gruppens reflektioner överensstämmer med något eller några förslag här. </a:t>
            </a:r>
          </a:p>
          <a:p>
            <a:r>
              <a:rPr lang="sv-SE" dirty="0"/>
              <a:t>Fråga också gärna gruppen i slutet om/hur de vill fortsätta arbeta med denna fråga. Behöver det läggas till något i en lokal rutin, ändras i arbetssätt, behövs mer kunskap eller annat?</a:t>
            </a:r>
          </a:p>
        </p:txBody>
      </p:sp>
      <p:sp>
        <p:nvSpPr>
          <p:cNvPr id="4" name="Platshållare för bildnummer 3"/>
          <p:cNvSpPr>
            <a:spLocks noGrp="1"/>
          </p:cNvSpPr>
          <p:nvPr>
            <p:ph type="sldNum" sz="quarter" idx="5"/>
          </p:nvPr>
        </p:nvSpPr>
        <p:spPr/>
        <p:txBody>
          <a:bodyPr/>
          <a:lstStyle/>
          <a:p>
            <a:fld id="{65F393EF-02AE-40CA-89B5-FBA5BCAF3E36}" type="slidenum">
              <a:rPr lang="sv-SE" smtClean="0"/>
              <a:t>17</a:t>
            </a:fld>
            <a:endParaRPr lang="sv-SE"/>
          </a:p>
        </p:txBody>
      </p:sp>
    </p:spTree>
    <p:extLst>
      <p:ext uri="{BB962C8B-B14F-4D97-AF65-F5344CB8AC3E}">
        <p14:creationId xmlns:p14="http://schemas.microsoft.com/office/powerpoint/2010/main" val="422791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Beräknad tidsåtgång 30 minuter per fall. </a:t>
            </a:r>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19</a:t>
            </a:fld>
            <a:endParaRPr lang="sv-SE"/>
          </a:p>
        </p:txBody>
      </p:sp>
    </p:spTree>
    <p:extLst>
      <p:ext uri="{BB962C8B-B14F-4D97-AF65-F5344CB8AC3E}">
        <p14:creationId xmlns:p14="http://schemas.microsoft.com/office/powerpoint/2010/main" val="104528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25</a:t>
            </a:fld>
            <a:endParaRPr lang="sv-SE"/>
          </a:p>
        </p:txBody>
      </p:sp>
    </p:spTree>
    <p:extLst>
      <p:ext uri="{BB962C8B-B14F-4D97-AF65-F5344CB8AC3E}">
        <p14:creationId xmlns:p14="http://schemas.microsoft.com/office/powerpoint/2010/main" val="324332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är ett samarbete som syftar till att säkerställa hälso- och sjukvård på lika villkor för urfolket samerna.</a:t>
            </a:r>
            <a:endParaRPr lang="en-US" dirty="0"/>
          </a:p>
          <a:p>
            <a:r>
              <a:rPr lang="sv-SE" dirty="0"/>
              <a:t>- Region Norrbotten, Region Västerbotten, Region Jämtland Härjedalen, Region Dalarna, Sametinget, </a:t>
            </a:r>
            <a:r>
              <a:rPr lang="sv-SE" dirty="0" err="1"/>
              <a:t>Landsförbundet</a:t>
            </a:r>
            <a:r>
              <a:rPr lang="sv-SE" dirty="0"/>
              <a:t> svenska samer, Riksorganisationen Samerna, Same </a:t>
            </a:r>
            <a:r>
              <a:rPr lang="sv-SE" dirty="0" err="1"/>
              <a:t>Ätnam</a:t>
            </a:r>
            <a:r>
              <a:rPr lang="sv-SE" dirty="0"/>
              <a:t>, </a:t>
            </a:r>
            <a:r>
              <a:rPr lang="sv-SE" dirty="0" err="1"/>
              <a:t>Sáminuorra</a:t>
            </a:r>
            <a:r>
              <a:rPr lang="sv-SE" dirty="0"/>
              <a:t>, Svenska samernas riksförbund. E-utbildningen har tagits fram i samarbete med Sanks – Samisk </a:t>
            </a:r>
            <a:r>
              <a:rPr lang="sv-SE" dirty="0" err="1"/>
              <a:t>nasjonal</a:t>
            </a:r>
            <a:r>
              <a:rPr lang="sv-SE" dirty="0"/>
              <a:t> </a:t>
            </a:r>
            <a:r>
              <a:rPr lang="sv-SE" dirty="0" err="1"/>
              <a:t>kompetansetjeneste</a:t>
            </a:r>
            <a:r>
              <a:rPr lang="sv-SE" dirty="0"/>
              <a:t> – psykisk </a:t>
            </a:r>
            <a:r>
              <a:rPr lang="sv-SE" dirty="0" err="1"/>
              <a:t>helsevern</a:t>
            </a:r>
            <a:r>
              <a:rPr lang="sv-SE" dirty="0"/>
              <a:t> </a:t>
            </a:r>
            <a:r>
              <a:rPr lang="sv-SE" dirty="0" err="1"/>
              <a:t>og</a:t>
            </a:r>
            <a:r>
              <a:rPr lang="sv-SE" dirty="0"/>
              <a:t> rus. </a:t>
            </a:r>
            <a:endParaRPr lang="sv-SE" dirty="0">
              <a:cs typeface="Calibri"/>
            </a:endParaRPr>
          </a:p>
          <a:p>
            <a:r>
              <a:rPr lang="sv-SE" dirty="0">
                <a:cs typeface="Calibri"/>
              </a:rPr>
              <a:t>- urfolket samer och samers rätt, samisk historia, Kultur och identitet, rasism och diskriminering, hälsa och sjukdom samt, kommunikation och </a:t>
            </a:r>
            <a:r>
              <a:rPr lang="sv-SE" dirty="0" err="1">
                <a:cs typeface="Calibri"/>
              </a:rPr>
              <a:t>vårdmöten</a:t>
            </a:r>
            <a:r>
              <a:rPr lang="sv-SE" dirty="0">
                <a:cs typeface="Calibri"/>
              </a:rPr>
              <a:t>. </a:t>
            </a:r>
          </a:p>
          <a:p>
            <a:endParaRPr lang="sv-SE" dirty="0">
              <a:cs typeface="Calibri"/>
            </a:endParaRPr>
          </a:p>
          <a:p>
            <a:endParaRPr lang="sv-SE"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fld id="{65F393EF-02AE-40CA-89B5-FBA5BCAF3E36}" type="slidenum">
              <a:rPr lang="sv-SE" smtClean="0"/>
              <a:t>26</a:t>
            </a:fld>
            <a:endParaRPr lang="sv-SE"/>
          </a:p>
        </p:txBody>
      </p:sp>
    </p:spTree>
    <p:extLst>
      <p:ext uri="{BB962C8B-B14F-4D97-AF65-F5344CB8AC3E}">
        <p14:creationId xmlns:p14="http://schemas.microsoft.com/office/powerpoint/2010/main" val="14471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Beräknad tidsåtgång för </a:t>
            </a:r>
            <a:r>
              <a:rPr lang="sv-SE" dirty="0" err="1"/>
              <a:t>slide</a:t>
            </a:r>
            <a:r>
              <a:rPr lang="sv-SE" dirty="0"/>
              <a:t> 2-3: 2 minuter</a:t>
            </a:r>
          </a:p>
          <a:p>
            <a:endParaRPr lang="sv-SE" dirty="0"/>
          </a:p>
        </p:txBody>
      </p:sp>
      <p:sp>
        <p:nvSpPr>
          <p:cNvPr id="4" name="Platshållare för bildnummer 3"/>
          <p:cNvSpPr>
            <a:spLocks noGrp="1"/>
          </p:cNvSpPr>
          <p:nvPr>
            <p:ph type="sldNum" sz="quarter" idx="5"/>
          </p:nvPr>
        </p:nvSpPr>
        <p:spPr/>
        <p:txBody>
          <a:bodyPr/>
          <a:lstStyle/>
          <a:p>
            <a:fld id="{E356CE4E-E75E-48D9-88FC-8D09A4C446AD}" type="slidenum">
              <a:rPr lang="sv-SE" smtClean="0"/>
              <a:t>2</a:t>
            </a:fld>
            <a:endParaRPr lang="sv-SE"/>
          </a:p>
        </p:txBody>
      </p:sp>
    </p:spTree>
    <p:extLst>
      <p:ext uri="{BB962C8B-B14F-4D97-AF65-F5344CB8AC3E}">
        <p14:creationId xmlns:p14="http://schemas.microsoft.com/office/powerpoint/2010/main" val="2132953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27</a:t>
            </a:fld>
            <a:endParaRPr lang="sv-SE"/>
          </a:p>
        </p:txBody>
      </p:sp>
    </p:spTree>
    <p:extLst>
      <p:ext uri="{BB962C8B-B14F-4D97-AF65-F5344CB8AC3E}">
        <p14:creationId xmlns:p14="http://schemas.microsoft.com/office/powerpoint/2010/main" val="190267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Hjälptext:</a:t>
            </a:r>
          </a:p>
          <a:p>
            <a:r>
              <a:rPr lang="sv-SE" dirty="0"/>
              <a:t>Berätta för verksamheten varför ni gör denna aktivitet. Ni kan koppla ämnet till Regionens övergripande arbete och de lagkrav som finns, ex:</a:t>
            </a:r>
          </a:p>
          <a:p>
            <a:pPr marL="171450" indent="-171450">
              <a:buFontTx/>
              <a:buChar char="-"/>
            </a:pPr>
            <a:r>
              <a:rPr lang="sv-SE" dirty="0"/>
              <a:t>Region Västerbottens arbete med ojämlikhet och rasism grundar sig i allas rätt till jämlik hälsa. I hälso- och sjukvårdslagen framgår att målet med hälso- och sjukvården är en god hälsa och en vård på lika villkor för hela befolkningen. </a:t>
            </a:r>
          </a:p>
          <a:p>
            <a:pPr marL="0" indent="0">
              <a:buFontTx/>
              <a:buNone/>
            </a:pPr>
            <a:r>
              <a:rPr lang="sv-SE" dirty="0"/>
              <a:t>Ni kan även koppla det till något särskilt som berör ert medicinska fält eller om frågan om ojämlikhet eller rasism varit aktuellt i tex ett patientfall hos er. </a:t>
            </a:r>
          </a:p>
        </p:txBody>
      </p:sp>
      <p:sp>
        <p:nvSpPr>
          <p:cNvPr id="4" name="Platshållare för bildnummer 3"/>
          <p:cNvSpPr>
            <a:spLocks noGrp="1"/>
          </p:cNvSpPr>
          <p:nvPr>
            <p:ph type="sldNum" sz="quarter" idx="5"/>
          </p:nvPr>
        </p:nvSpPr>
        <p:spPr/>
        <p:txBody>
          <a:bodyPr/>
          <a:lstStyle/>
          <a:p>
            <a:fld id="{65F393EF-02AE-40CA-89B5-FBA5BCAF3E36}" type="slidenum">
              <a:rPr lang="sv-SE" smtClean="0"/>
              <a:t>3</a:t>
            </a:fld>
            <a:endParaRPr lang="sv-SE"/>
          </a:p>
        </p:txBody>
      </p:sp>
    </p:spTree>
    <p:extLst>
      <p:ext uri="{BB962C8B-B14F-4D97-AF65-F5344CB8AC3E}">
        <p14:creationId xmlns:p14="http://schemas.microsoft.com/office/powerpoint/2010/main" val="111998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Beräknad tidsåtgång för </a:t>
            </a:r>
            <a:r>
              <a:rPr lang="sv-SE" dirty="0" err="1"/>
              <a:t>slide</a:t>
            </a:r>
            <a:r>
              <a:rPr lang="sv-SE" dirty="0"/>
              <a:t> 4-8: 10 minuter</a:t>
            </a:r>
          </a:p>
        </p:txBody>
      </p:sp>
      <p:sp>
        <p:nvSpPr>
          <p:cNvPr id="4" name="Platshållare för bildnummer 3"/>
          <p:cNvSpPr>
            <a:spLocks noGrp="1"/>
          </p:cNvSpPr>
          <p:nvPr>
            <p:ph type="sldNum" sz="quarter" idx="5"/>
          </p:nvPr>
        </p:nvSpPr>
        <p:spPr/>
        <p:txBody>
          <a:bodyPr/>
          <a:lstStyle/>
          <a:p>
            <a:fld id="{65F393EF-02AE-40CA-89B5-FBA5BCAF3E36}" type="slidenum">
              <a:rPr lang="sv-SE" smtClean="0"/>
              <a:t>4</a:t>
            </a:fld>
            <a:endParaRPr lang="sv-SE"/>
          </a:p>
        </p:txBody>
      </p:sp>
    </p:spTree>
    <p:extLst>
      <p:ext uri="{BB962C8B-B14F-4D97-AF65-F5344CB8AC3E}">
        <p14:creationId xmlns:p14="http://schemas.microsoft.com/office/powerpoint/2010/main" val="365654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FFFFFF"/>
                </a:solidFill>
                <a:effectLst/>
                <a:latin typeface="+mn-lt"/>
              </a:rPr>
              <a:t>Hjälptext, källa Levande historia samt Länsstyrelsen Stockholm:</a:t>
            </a:r>
          </a:p>
          <a:p>
            <a:pPr algn="l"/>
            <a:r>
              <a:rPr lang="sv-SE" b="0" i="0" dirty="0">
                <a:solidFill>
                  <a:srgbClr val="FFFFFF"/>
                </a:solidFill>
                <a:effectLst/>
                <a:latin typeface="+mn-lt"/>
              </a:rPr>
              <a:t>Rasism är ett begrepp som har haft olika betydelser i olika tider, och som även idag betyder olika saker för olika människor.</a:t>
            </a:r>
          </a:p>
          <a:p>
            <a:pPr algn="l"/>
            <a:r>
              <a:rPr lang="sv-SE" b="0" i="0" dirty="0">
                <a:solidFill>
                  <a:srgbClr val="FFFFFF"/>
                </a:solidFill>
                <a:effectLst/>
                <a:latin typeface="+mn-lt"/>
              </a:rPr>
              <a:t>Inom forskningen finns många olika perspektiv på, och definitioner av, rasism. Vanligt förekommande uppfattningar är att det handlar om intolerans mot olika grupper på grund av etnicitet, hudfärg, kultur eller religion. </a:t>
            </a:r>
          </a:p>
          <a:p>
            <a:pPr algn="l"/>
            <a:endParaRPr lang="sv-SE" sz="1200" dirty="0">
              <a:highlight>
                <a:srgbClr val="FFFF00"/>
              </a:highlight>
              <a:latin typeface="+mn-lt"/>
            </a:endParaRPr>
          </a:p>
          <a:p>
            <a:pPr algn="l"/>
            <a:r>
              <a:rPr lang="sv-SE" sz="1200" dirty="0">
                <a:highlight>
                  <a:srgbClr val="FFFF00"/>
                </a:highlight>
                <a:latin typeface="+mn-lt"/>
              </a:rPr>
              <a:t>Idag använder man oftare begreppet </a:t>
            </a:r>
            <a:r>
              <a:rPr lang="sv-SE" sz="1200" b="0" dirty="0">
                <a:highlight>
                  <a:srgbClr val="FFFF00"/>
                </a:highlight>
                <a:latin typeface="+mn-lt"/>
              </a:rPr>
              <a:t>rasifiering/att människor </a:t>
            </a:r>
            <a:r>
              <a:rPr lang="sv-SE" sz="1200" dirty="0">
                <a:highlight>
                  <a:srgbClr val="FFFF00"/>
                </a:highlight>
                <a:latin typeface="+mn-lt"/>
              </a:rPr>
              <a:t>rasifieras, det sätter fokus på att det är en process där människor tillskrivs egenskaper m.m., inte att olika människor tillhör olika raser. Det är också vanligt att prata om olika typer av </a:t>
            </a:r>
            <a:r>
              <a:rPr lang="sv-SE" sz="1200" b="0" dirty="0" err="1">
                <a:highlight>
                  <a:srgbClr val="FFFF00"/>
                </a:highlight>
                <a:latin typeface="+mn-lt"/>
              </a:rPr>
              <a:t>rasismer</a:t>
            </a:r>
            <a:r>
              <a:rPr lang="sv-SE" sz="1200" b="0" dirty="0">
                <a:highlight>
                  <a:srgbClr val="FFFF00"/>
                </a:highlight>
                <a:latin typeface="+mn-lt"/>
              </a:rPr>
              <a:t>, tex </a:t>
            </a:r>
            <a:r>
              <a:rPr lang="sv-SE" sz="1200" b="0" dirty="0" err="1">
                <a:highlight>
                  <a:srgbClr val="FFFF00"/>
                </a:highlight>
                <a:latin typeface="+mn-lt"/>
              </a:rPr>
              <a:t>afrofobi</a:t>
            </a:r>
            <a:r>
              <a:rPr lang="sv-SE" sz="1200" dirty="0">
                <a:highlight>
                  <a:srgbClr val="FFFF00"/>
                </a:highlight>
                <a:latin typeface="+mn-lt"/>
              </a:rPr>
              <a:t>, antisemitism, </a:t>
            </a:r>
            <a:r>
              <a:rPr lang="sv-SE" sz="1200" dirty="0" err="1">
                <a:highlight>
                  <a:srgbClr val="FFFF00"/>
                </a:highlight>
                <a:latin typeface="+mn-lt"/>
              </a:rPr>
              <a:t>antizigansism</a:t>
            </a:r>
            <a:r>
              <a:rPr lang="sv-SE" sz="1200" dirty="0">
                <a:highlight>
                  <a:srgbClr val="FFFF00"/>
                </a:highlight>
                <a:latin typeface="+mn-lt"/>
              </a:rPr>
              <a:t>, </a:t>
            </a:r>
            <a:r>
              <a:rPr lang="sv-SE" sz="1200" dirty="0" err="1">
                <a:highlight>
                  <a:srgbClr val="FFFF00"/>
                </a:highlight>
                <a:latin typeface="+mn-lt"/>
              </a:rPr>
              <a:t>islamofobi</a:t>
            </a:r>
            <a:r>
              <a:rPr lang="sv-SE" sz="1200" dirty="0">
                <a:highlight>
                  <a:srgbClr val="FFFF00"/>
                </a:highlight>
                <a:latin typeface="+mn-lt"/>
              </a:rPr>
              <a:t>, rasism mot samer m.m. där de olika typerna ofta liknar varandra men där det också kan vara olika saker som står i fokus. </a:t>
            </a:r>
            <a:endParaRPr lang="sv-SE" b="0" i="0" dirty="0">
              <a:solidFill>
                <a:srgbClr val="FFFFFF"/>
              </a:solidFill>
              <a:effectLst/>
              <a:latin typeface="+mn-lt"/>
            </a:endParaRPr>
          </a:p>
          <a:p>
            <a:endParaRPr lang="sv-SE" dirty="0">
              <a:latin typeface="+mn-lt"/>
            </a:endParaRPr>
          </a:p>
          <a:p>
            <a:endParaRPr lang="sv-SE" dirty="0">
              <a:latin typeface="+mn-lt"/>
            </a:endParaRPr>
          </a:p>
          <a:p>
            <a:r>
              <a:rPr lang="sv-SE" b="0" i="0" dirty="0">
                <a:solidFill>
                  <a:srgbClr val="111111"/>
                </a:solidFill>
                <a:effectLst/>
                <a:latin typeface="+mn-lt"/>
              </a:rPr>
              <a:t>Bild i övre högra hörnet: Några varianter på hudtoner enligt en antropologibok från 1879. </a:t>
            </a:r>
            <a:r>
              <a:rPr lang="sv-SE" b="0" i="0" u="none" strike="noStrike" dirty="0">
                <a:effectLst/>
                <a:latin typeface="+mn-lt"/>
                <a:hlinkClick r:id="rId3"/>
              </a:rPr>
              <a:t>Foto: Paul Broca</a:t>
            </a:r>
            <a:endParaRPr lang="sv-SE" b="0" i="0" u="none" strike="noStrike" dirty="0">
              <a:effectLst/>
              <a:latin typeface="+mn-lt"/>
            </a:endParaRPr>
          </a:p>
          <a:p>
            <a:endParaRPr lang="sv-SE" b="0" i="0" u="none" strike="noStrike" dirty="0">
              <a:effectLst/>
              <a:latin typeface="+mn-lt"/>
            </a:endParaRPr>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5</a:t>
            </a:fld>
            <a:endParaRPr lang="sv-SE"/>
          </a:p>
        </p:txBody>
      </p:sp>
    </p:spTree>
    <p:extLst>
      <p:ext uri="{BB962C8B-B14F-4D97-AF65-F5344CB8AC3E}">
        <p14:creationId xmlns:p14="http://schemas.microsoft.com/office/powerpoint/2010/main" val="260427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92929"/>
                </a:solidFill>
                <a:effectLst/>
                <a:latin typeface="+mn-lt"/>
              </a:rPr>
              <a:t>Hjälptext, källa Levande historia:</a:t>
            </a:r>
          </a:p>
          <a:p>
            <a:pPr algn="l"/>
            <a:r>
              <a:rPr lang="sv-SE" b="0" i="0" dirty="0">
                <a:solidFill>
                  <a:srgbClr val="292929"/>
                </a:solidFill>
                <a:effectLst/>
                <a:latin typeface="+mn-lt"/>
              </a:rPr>
              <a:t>En rasistisk handling behöver inte alltid vara en medveten handling av en person. Rasism kan finnas i olika former som en del av samhällets struktur. Det kan vara hur lagar ser ut, hur myndigheter arbetar och hur majoritetssamhället gör och tänker. Det kallas för strukturell rasism. </a:t>
            </a:r>
          </a:p>
          <a:p>
            <a:pPr algn="l"/>
            <a:r>
              <a:rPr lang="sv-SE" b="0" i="0" dirty="0">
                <a:solidFill>
                  <a:srgbClr val="292929"/>
                </a:solidFill>
                <a:effectLst/>
                <a:latin typeface="+mn-lt"/>
              </a:rPr>
              <a:t>Strukturell rasism gör så att olika människor har olika rättigheter, olika mycket makt och har olika möjlighet att påverka samhället. Människor tänker medvetet eller omedvetet att personer är del av folkgrupper och har fördomar om hur dessa folkgrupper är.</a:t>
            </a:r>
          </a:p>
          <a:p>
            <a:pPr algn="l"/>
            <a:r>
              <a:rPr lang="sv-SE" b="0" i="0" dirty="0">
                <a:solidFill>
                  <a:srgbClr val="292929"/>
                </a:solidFill>
                <a:effectLst/>
                <a:latin typeface="+mn-lt"/>
              </a:rPr>
              <a:t>Diskriminering av en person eller ett hatbrott mot en person är del av något större, del av samhällets struktur. På samma sätt är diskriminering på grund av kön, funktionsvariation och sexualitet strukturell.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Möjlighet att genomföra en kortare diskussionsövning på sammanlagt 10 minuter: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latin typeface="+mn-lt"/>
              </a:rPr>
              <a:t>Låt först deltagarna prata i 5 minuter, två och två, utifrån frågan i den rosa bubblan.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latin typeface="+mn-lt"/>
              </a:rPr>
              <a:t>Reflektera sedan tillsammans i helgrupp, antingen utifrån deras smågruppsdiskussion eller utifrån följdfrågan ”På vilket sätt kan detta synas i medicin, vård och behandling?”.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latin typeface="+mn-lt"/>
              </a:rPr>
              <a:t>Avsluta gärna med att ge en historisk återblick med hjälp av utdraget nedan från regionens webbutbildning utbildning om ojämlikhet och rasism.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r>
              <a:rPr lang="sv-SE" dirty="0">
                <a:latin typeface="+mn-lt"/>
              </a:rPr>
              <a:t>Från regionens utbildning:</a:t>
            </a:r>
          </a:p>
          <a:p>
            <a:pPr algn="l" fontAlgn="base"/>
            <a:r>
              <a:rPr lang="sv-SE" b="0" i="0" dirty="0">
                <a:solidFill>
                  <a:srgbClr val="313537"/>
                </a:solidFill>
                <a:effectLst/>
                <a:latin typeface="+mn-lt"/>
              </a:rPr>
              <a:t>Den svenske botanikern och världsberömde naturforskaren Carl von Linné delade år 1735 in mänskligheten i fyra olika undergrupper som han färgkodade. Dessa betraktades som biologiskt skilda "raser" med ärftliga mentala och fysiska egenskaper som var distinkta från varandra. Rastyperna rangordnades för att urskilja över- och underlägsna ”raser”, där de som uppfattades tillhöra den "vita rasen" beskrevs som överlägsna andra människoraser. Längst ner i rashierarkin placerades svarta människor och personer av afrikansk härkomst, som beskrevs som "primitiva" och "djuriska", och i behov av "utveckling". Det här synsättet användes också för att legitimera, förklara och försvara kolonialismens våld och exploatering av landområden och folk. </a:t>
            </a:r>
          </a:p>
          <a:p>
            <a:pPr algn="l" fontAlgn="base"/>
            <a:r>
              <a:rPr lang="sv-SE" b="0" i="0" dirty="0">
                <a:solidFill>
                  <a:srgbClr val="313537"/>
                </a:solidFill>
                <a:effectLst/>
                <a:latin typeface="+mn-lt"/>
              </a:rPr>
              <a:t>Långt in på 1900-talet spreds rasbiologins föreställningar om människoraser som sanningar i bland annat vetenskapliga verk, skolböcker, barnböcker, skönlitteratur, uppslagsverk, konst och populärkultur. I dag vet vi att det här synsättet är rasistiskt och inte har någon vetenskaplig grund. </a:t>
            </a:r>
            <a:r>
              <a:rPr lang="sv-SE" b="1" i="0" dirty="0">
                <a:solidFill>
                  <a:srgbClr val="313537"/>
                </a:solidFill>
                <a:effectLst/>
                <a:latin typeface="+mn-lt"/>
              </a:rPr>
              <a:t>Trots det har föreställningar om biologisk kategorisering av människor satt sina spår i vår samtid och i de medicinska traditionerna i Sverige</a:t>
            </a:r>
            <a:r>
              <a:rPr lang="sv-SE" b="0" i="0" dirty="0">
                <a:solidFill>
                  <a:srgbClr val="313537"/>
                </a:solidFill>
                <a:effectLst/>
                <a:latin typeface="+mn-lt"/>
              </a:rPr>
              <a:t>. Den rasism vi ser i modern tid i världen och i Sverige är fortfarande präglad av rasföreställningar och idéer om inneboende egenskaper hos olika människor.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6</a:t>
            </a:fld>
            <a:endParaRPr lang="sv-SE"/>
          </a:p>
        </p:txBody>
      </p:sp>
    </p:spTree>
    <p:extLst>
      <p:ext uri="{BB962C8B-B14F-4D97-AF65-F5344CB8AC3E}">
        <p14:creationId xmlns:p14="http://schemas.microsoft.com/office/powerpoint/2010/main" val="223974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3075"/>
              </a:lnSpc>
              <a:buFont typeface="Arial" panose="020B0604020202020204" pitchFamily="34" charset="0"/>
              <a:buNone/>
            </a:pPr>
            <a:r>
              <a:rPr lang="sv-SE" dirty="0"/>
              <a:t>Hjälptext:</a:t>
            </a:r>
            <a:br>
              <a:rPr lang="sv-SE" dirty="0"/>
            </a:br>
            <a:r>
              <a:rPr lang="sv-SE" dirty="0"/>
              <a:t>2020-2021 genomfördes projektet </a:t>
            </a:r>
            <a:r>
              <a:rPr lang="sv-SE" b="0" i="0" u="none" strike="noStrike" dirty="0">
                <a:solidFill>
                  <a:srgbClr val="0050A0"/>
                </a:solidFill>
                <a:effectLst/>
                <a:latin typeface="Calibri" panose="020F0502020204030204" pitchFamily="34" charset="0"/>
              </a:rPr>
              <a:t>Segregation, rasism, socioekonomi och hälsa med medel från Delegationen mot segregation.</a:t>
            </a:r>
            <a:endParaRPr lang="sv-SE" dirty="0"/>
          </a:p>
          <a:p>
            <a:pPr algn="l" rtl="0" fontAlgn="base">
              <a:lnSpc>
                <a:spcPts val="3075"/>
              </a:lnSpc>
              <a:buFont typeface="Arial" panose="020B0604020202020204" pitchFamily="34" charset="0"/>
              <a:buChar char="•"/>
            </a:pPr>
            <a:endParaRPr lang="sv-SE" sz="1800" b="0" i="0" u="none" strike="noStrike" dirty="0">
              <a:solidFill>
                <a:srgbClr val="000000"/>
              </a:solidFill>
              <a:effectLst/>
              <a:latin typeface="Calibri" panose="020F0502020204030204" pitchFamily="34" charset="0"/>
            </a:endParaRPr>
          </a:p>
          <a:p>
            <a:pPr algn="l" rtl="0" fontAlgn="base">
              <a:lnSpc>
                <a:spcPts val="3075"/>
              </a:lnSpc>
              <a:buFont typeface="Arial" panose="020B0604020202020204" pitchFamily="34" charset="0"/>
              <a:buNone/>
            </a:pPr>
            <a:r>
              <a:rPr lang="sv-SE" sz="1800" b="0" i="0" u="none" strike="noStrike" dirty="0">
                <a:solidFill>
                  <a:srgbClr val="000000"/>
                </a:solidFill>
                <a:effectLst/>
                <a:latin typeface="Calibri" panose="020F0502020204030204" pitchFamily="34" charset="0"/>
              </a:rPr>
              <a:t>Projektet bestod av tre delar:</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Ta fram en plan för regionen kan arbeta med hälsokommunikatörer/hälsokommunikation till personer som är nya i Sverige</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Samla in erfarenheter av vården och hälsofrämjande faktorer från personer med erfarenhet av migration och/eller rasifiering</a:t>
            </a:r>
            <a:r>
              <a:rPr lang="sv-SE" sz="1800" b="0" i="0" dirty="0">
                <a:solidFill>
                  <a:srgbClr val="000000"/>
                </a:solidFill>
                <a:effectLst/>
                <a:latin typeface="Calibri" panose="020F0502020204030204" pitchFamily="34" charset="0"/>
              </a:rPr>
              <a:t>​</a:t>
            </a:r>
            <a:endParaRPr lang="sv-SE" b="0" i="0" dirty="0">
              <a:solidFill>
                <a:srgbClr val="000000"/>
              </a:solidFill>
              <a:effectLst/>
              <a:latin typeface="Arial" panose="020B0604020202020204" pitchFamily="34" charset="0"/>
            </a:endParaRPr>
          </a:p>
          <a:p>
            <a:pPr algn="l" rtl="0" fontAlgn="base">
              <a:lnSpc>
                <a:spcPts val="2550"/>
              </a:lnSpc>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Ta fram en webbutbildning om rasism och socioekonomi riktat till personal inom hälso- och sjukvård</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lnSpc>
                <a:spcPts val="2850"/>
              </a:lnSpc>
              <a:buFont typeface="Arial" panose="020B0604020202020204" pitchFamily="34" charset="0"/>
              <a:buNone/>
            </a:pPr>
            <a:endParaRPr lang="sv-SE" sz="1800" b="0" i="0" u="none" strike="noStrike" dirty="0">
              <a:solidFill>
                <a:srgbClr val="000000"/>
              </a:solidFill>
              <a:effectLst/>
              <a:latin typeface="Calibri" panose="020F0502020204030204" pitchFamily="34" charset="0"/>
            </a:endParaRPr>
          </a:p>
          <a:p>
            <a:pPr algn="l" rtl="0" fontAlgn="base">
              <a:lnSpc>
                <a:spcPts val="2850"/>
              </a:lnSpc>
              <a:buFont typeface="Arial" panose="020B0604020202020204" pitchFamily="34" charset="0"/>
              <a:buNone/>
            </a:pPr>
            <a:r>
              <a:rPr lang="sv-SE" sz="1800" b="0" i="0" u="none" strike="noStrike" dirty="0">
                <a:solidFill>
                  <a:srgbClr val="000000"/>
                </a:solidFill>
                <a:effectLst/>
                <a:latin typeface="Calibri" panose="020F0502020204030204" pitchFamily="34" charset="0"/>
              </a:rPr>
              <a:t>Samverkan skedde med Rättighetscentrum Västerbotten, Sociologiska institutionen Uppsala universitet och flera ideella föreningar i Västerbotten. </a:t>
            </a:r>
          </a:p>
          <a:p>
            <a:pPr algn="l" rtl="0" fontAlgn="base">
              <a:lnSpc>
                <a:spcPts val="2850"/>
              </a:lnSpc>
              <a:buFont typeface="Arial" panose="020B0604020202020204" pitchFamily="34" charset="0"/>
              <a:buNone/>
            </a:pPr>
            <a:endParaRPr lang="sv-SE" sz="1800" b="0" i="0" u="none" strike="noStrike" dirty="0">
              <a:solidFill>
                <a:srgbClr val="000000"/>
              </a:solidFill>
              <a:effectLst/>
              <a:latin typeface="Calibri" panose="020F0502020204030204" pitchFamily="34" charset="0"/>
            </a:endParaRPr>
          </a:p>
          <a:p>
            <a:pPr marL="0" indent="0" algn="l" rtl="0" fontAlgn="base">
              <a:lnSpc>
                <a:spcPts val="2850"/>
              </a:lnSpc>
              <a:buFont typeface="Arial" panose="020B0604020202020204" pitchFamily="34" charset="0"/>
              <a:buNone/>
            </a:pPr>
            <a:r>
              <a:rPr lang="sv-SE" sz="1800" b="0" i="0" u="none" strike="noStrike" dirty="0">
                <a:solidFill>
                  <a:srgbClr val="000000"/>
                </a:solidFill>
                <a:effectLst/>
                <a:latin typeface="Calibri" panose="020F0502020204030204" pitchFamily="34" charset="0"/>
              </a:rPr>
              <a:t>Insamlandet av erfarenheter av rasism i mötet med hälso- och sjukvården visade att:</a:t>
            </a:r>
          </a:p>
          <a:p>
            <a:pPr marL="171450" indent="-171450" algn="l" rtl="0" fontAlgn="base">
              <a:lnSpc>
                <a:spcPts val="2850"/>
              </a:lnSpc>
              <a:buFont typeface="Arial" panose="020B0604020202020204" pitchFamily="34" charset="0"/>
              <a:buChar char="•"/>
            </a:pPr>
            <a:r>
              <a:rPr lang="sv-SE" dirty="0"/>
              <a:t>Överlag hade många av deltagarna i intervjustudien positiva erfarenheter av hälso- och sjukvården i Region Västerbotten. Deltagarna lyfter fram att de hade känt sig välkomna, fått bra information och att vårdpersonal upplevdes kompetent. </a:t>
            </a:r>
          </a:p>
          <a:p>
            <a:pPr marL="171450" indent="-171450" algn="l" rtl="0" fontAlgn="base">
              <a:lnSpc>
                <a:spcPts val="2850"/>
              </a:lnSpc>
              <a:buFont typeface="Arial" panose="020B0604020202020204" pitchFamily="34" charset="0"/>
              <a:buChar char="•"/>
            </a:pPr>
            <a:r>
              <a:rPr lang="sv-SE" dirty="0"/>
              <a:t>Flera deltagare berättade dock även om erfarenhet av rasism inom vården i Västerbotten. Erfarenheterna av rasism handlade oftast om att inte ha blivit lyssnad på, inte blivit tagen på allvar samt en känsla av att personalen inte riktigt brytt sig om dem. Vissa deltagare uttryckte att personal verkade tycka att det var jobbigt att förklara saker för patienter som pratade svenska med begräsningar och att personalen inte alltid bokade tolk. </a:t>
            </a:r>
          </a:p>
          <a:p>
            <a:pPr marL="171450" indent="-171450" algn="l" rtl="0" fontAlgn="base">
              <a:lnSpc>
                <a:spcPts val="2850"/>
              </a:lnSpc>
              <a:buFont typeface="Arial" panose="020B0604020202020204" pitchFamily="34" charset="0"/>
              <a:buChar char="•"/>
            </a:pPr>
            <a:r>
              <a:rPr lang="sv-SE" dirty="0"/>
              <a:t>Flera deltagare uppgav också att det var svårt att veta om deras upplevelse berodde på rasism eller språkliga hinder. Det fanns dessutom deltagare som hade erfarenhet av mer direkta kränkningar, exempelvis i form av att vårdpersonal hade pratat nedlåtande om dem.</a:t>
            </a:r>
            <a:endParaRPr lang="en-US" b="0" i="0" dirty="0">
              <a:solidFill>
                <a:srgbClr val="000000"/>
              </a:solidFill>
              <a:effectLst/>
              <a:latin typeface="Arial" panose="020B0604020202020204" pitchFamily="34" charset="0"/>
            </a:endParaRPr>
          </a:p>
          <a:p>
            <a:endParaRPr lang="sv-SE" dirty="0"/>
          </a:p>
          <a:p>
            <a:r>
              <a:rPr lang="sv-SE" dirty="0"/>
              <a:t>Deltagarna berättade både om erfarenheter av trygghet och om rasism.</a:t>
            </a:r>
          </a:p>
          <a:p>
            <a:endParaRPr lang="sv-SE" dirty="0"/>
          </a:p>
          <a:p>
            <a:r>
              <a:rPr lang="sv-SE" dirty="0"/>
              <a:t>Erfarenheter av trygghet:</a:t>
            </a:r>
          </a:p>
          <a:p>
            <a:r>
              <a:rPr lang="sv-SE" dirty="0"/>
              <a:t>En stor majoritet av deltagarna hade erfarenheter av trygga möten inom vården, även de flesta av de deltagare som hade upplevt rasism inom vården hade också haft positiva möten. Det som deltagarna uttryckte skapade trygghet var att få ett bra bemötande samt bra information och förklaringar av personalen. Andra positiva aspekter som lyftes var att vårdpersonal upplevs som kompetent och välutbildad samt att det fanns tillgång till avancerad teknik. </a:t>
            </a:r>
            <a:br>
              <a:rPr lang="sv-SE" dirty="0"/>
            </a:br>
            <a:r>
              <a:rPr lang="sv-SE" dirty="0"/>
              <a:t>Citaten till vänster är exempel på positiva erfarenheter som deltagarna berättade om. </a:t>
            </a:r>
          </a:p>
          <a:p>
            <a:endParaRPr lang="sv-SE" dirty="0"/>
          </a:p>
          <a:p>
            <a:r>
              <a:rPr lang="sv-SE" dirty="0"/>
              <a:t>Erfarenheter av rasism:</a:t>
            </a:r>
          </a:p>
          <a:p>
            <a:r>
              <a:rPr lang="sv-SE" dirty="0"/>
              <a:t>Flera av deltagarna uppgav att de har erfarenhet av rasism. Majoriteten hade dock inte upplevt rasism inom hälso- och sjukvården. Ett flertal hade däremot kännedom om rasism inom vården i Västerbotten, antingen genom att de själva mött rasism eller att de hade vetskap om vänner och familj som upplevt rasism. Erfarenheterna av rasism handlade oftast om att inte ha blivit lyssnad på, tagen på allvar samt en känsla av att personalen inte riktigt brydde sig om dem. Bland deltagarna fanns erfarenheter av att ha blivit avvisade från vården, som akutmottagningar, ambulans och hälsocentraler, utan att de kände att de hade fått en tydlig förklaring till varför. Ett par deltagare berättar att vårdpersonal har uttryckt sig nedlåtande om dem. Det fanns även berättelser om bekanta som arbetade inom vården och som upplevt rasism från patienter.</a:t>
            </a:r>
            <a:br>
              <a:rPr lang="sv-SE" dirty="0"/>
            </a:br>
            <a:r>
              <a:rPr lang="sv-SE" dirty="0"/>
              <a:t>Citaten till höger är exempel på negativa erfarenheter som deltagarna berättade om. </a:t>
            </a:r>
            <a:br>
              <a:rPr lang="sv-SE" dirty="0"/>
            </a:b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7</a:t>
            </a:fld>
            <a:endParaRPr lang="sv-SE"/>
          </a:p>
        </p:txBody>
      </p:sp>
    </p:spTree>
    <p:extLst>
      <p:ext uri="{BB962C8B-B14F-4D97-AF65-F5344CB8AC3E}">
        <p14:creationId xmlns:p14="http://schemas.microsoft.com/office/powerpoint/2010/main" val="375757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r>
              <a:rPr lang="sv-SE" dirty="0">
                <a:latin typeface="+mn-lt"/>
              </a:rPr>
              <a:t>Hjälptext, från regionens utbildning:</a:t>
            </a:r>
            <a:br>
              <a:rPr lang="sv-SE" dirty="0">
                <a:latin typeface="+mn-lt"/>
              </a:rPr>
            </a:br>
            <a:r>
              <a:rPr lang="sv-SE" b="0" i="0" dirty="0">
                <a:solidFill>
                  <a:srgbClr val="313537"/>
                </a:solidFill>
                <a:effectLst/>
                <a:latin typeface="+mn-lt"/>
              </a:rPr>
              <a:t>Kränkande behandling riskerar att bidra till en förhöjd nivå av stress hos den som utsätts. Långvarig stress har förmåga att bryta ner kroppen, vilket kan leda till negativa konsekvenser för välbefinnandet. Som del av en minoritetsgrupp kan rädsla för rasism påverka graden av vaksamhet, vilket kan leda till en ökad psykosocial stress. Forskare beskriver det här fenomenet som ”minoritetsstress” och menar att även vardagliga, mer eller mindre subtila negativa händelser kan bidra till en försämrad sjukdomsbild för någon som riskerar att utsättas för rasism (SOU 2006:79).</a:t>
            </a:r>
          </a:p>
          <a:p>
            <a:pPr algn="l" fontAlgn="base"/>
            <a:r>
              <a:rPr lang="sv-SE" b="0" i="0" dirty="0">
                <a:solidFill>
                  <a:srgbClr val="313537"/>
                </a:solidFill>
                <a:effectLst/>
                <a:latin typeface="+mn-lt"/>
              </a:rPr>
              <a:t>Att utsättas för starka stressreaktioner, om och om igen, riskerar därför att accelerera det biologiska åldrandet med bland annat ökad risk för kroniska sjukdomar och </a:t>
            </a:r>
            <a:r>
              <a:rPr lang="sv-SE" b="0" i="0" dirty="0" err="1">
                <a:solidFill>
                  <a:srgbClr val="313537"/>
                </a:solidFill>
                <a:effectLst/>
                <a:latin typeface="+mn-lt"/>
              </a:rPr>
              <a:t>förtida</a:t>
            </a:r>
            <a:r>
              <a:rPr lang="sv-SE" b="0" i="0" dirty="0">
                <a:solidFill>
                  <a:srgbClr val="313537"/>
                </a:solidFill>
                <a:effectLst/>
                <a:latin typeface="+mn-lt"/>
              </a:rPr>
              <a:t> död. Samtidigt visar forskning att det är svårt för vårdpersonal att prata om och identifiera rasism i möten med patienter, något som ytterligare kan försvåra möjligheten att ge adekvat vård (SOU 2006:78).</a:t>
            </a:r>
          </a:p>
          <a:p>
            <a:endParaRPr lang="sv-SE" dirty="0"/>
          </a:p>
        </p:txBody>
      </p:sp>
      <p:sp>
        <p:nvSpPr>
          <p:cNvPr id="4" name="Platshållare för bildnummer 3"/>
          <p:cNvSpPr>
            <a:spLocks noGrp="1"/>
          </p:cNvSpPr>
          <p:nvPr>
            <p:ph type="sldNum" sz="quarter" idx="5"/>
          </p:nvPr>
        </p:nvSpPr>
        <p:spPr/>
        <p:txBody>
          <a:bodyPr/>
          <a:lstStyle/>
          <a:p>
            <a:fld id="{65F393EF-02AE-40CA-89B5-FBA5BCAF3E36}" type="slidenum">
              <a:rPr lang="sv-SE" smtClean="0"/>
              <a:t>8</a:t>
            </a:fld>
            <a:endParaRPr lang="sv-SE"/>
          </a:p>
        </p:txBody>
      </p:sp>
    </p:spTree>
    <p:extLst>
      <p:ext uri="{BB962C8B-B14F-4D97-AF65-F5344CB8AC3E}">
        <p14:creationId xmlns:p14="http://schemas.microsoft.com/office/powerpoint/2010/main" val="374276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Beräknad tidsåtgång för denna del av bildspelet beror på vilken och hur många övningar verksamheten vill göra. </a:t>
            </a:r>
          </a:p>
          <a:p>
            <a:endParaRPr lang="sv-SE" dirty="0"/>
          </a:p>
          <a:p>
            <a:r>
              <a:rPr lang="sv-SE" dirty="0"/>
              <a:t>Denna del innehåller tre typer av övningar:</a:t>
            </a:r>
          </a:p>
          <a:p>
            <a:pPr marL="171450" indent="-171450">
              <a:buFontTx/>
              <a:buChar char="-"/>
            </a:pPr>
            <a:r>
              <a:rPr lang="sv-SE" dirty="0"/>
              <a:t>Övningar ur patientperspektiv som grundar sig på ljudberättelserna i webbutbildningen</a:t>
            </a:r>
          </a:p>
          <a:p>
            <a:pPr marL="171450" indent="-171450">
              <a:buFontTx/>
              <a:buChar char="-"/>
            </a:pPr>
            <a:r>
              <a:rPr lang="sv-SE" dirty="0"/>
              <a:t>Övning ur patientperspektiv som grundar sig på tips som ges i grundutbildningen</a:t>
            </a:r>
          </a:p>
          <a:p>
            <a:pPr marL="171450" indent="-171450">
              <a:buFontTx/>
              <a:buChar char="-"/>
            </a:pPr>
            <a:r>
              <a:rPr lang="sv-SE" dirty="0"/>
              <a:t>Övningar ur medarbetarperspektiv som grundar sig på regionens diskussionsmaterial ”Fem fall av rasism”</a:t>
            </a:r>
            <a:br>
              <a:rPr lang="sv-SE" dirty="0"/>
            </a:br>
            <a:endParaRPr lang="sv-SE" dirty="0"/>
          </a:p>
          <a:p>
            <a:pPr marL="0" indent="0">
              <a:buFontTx/>
              <a:buNone/>
            </a:pPr>
            <a:r>
              <a:rPr lang="sv-SE" dirty="0"/>
              <a:t>Det kan vara bra att berätta om att både patientperspektivet och medarbetarperspektivet är viktigt inom området (görs förslagsvis i samband med nästkommande </a:t>
            </a:r>
            <a:r>
              <a:rPr lang="sv-SE" dirty="0" err="1"/>
              <a:t>slide</a:t>
            </a:r>
            <a:r>
              <a:rPr lang="sv-SE" dirty="0"/>
              <a:t>) men att du som chef på förhand valt ut vilken övning/vilka övningar ni ska genomföra. </a:t>
            </a:r>
          </a:p>
          <a:p>
            <a:pPr marL="0" indent="0">
              <a:buFontTx/>
              <a:buNone/>
            </a:pPr>
            <a:endParaRPr lang="sv-SE" dirty="0"/>
          </a:p>
          <a:p>
            <a:pPr marL="0" indent="0">
              <a:buFontTx/>
              <a:buNone/>
            </a:pPr>
            <a:r>
              <a:rPr lang="sv-SE" dirty="0"/>
              <a:t>Dölj eller ta bort de övningar ni INTE ska göra, då blir bildspelet mycket mer lätthanterligt för dig som ska visa det. </a:t>
            </a:r>
          </a:p>
        </p:txBody>
      </p:sp>
      <p:sp>
        <p:nvSpPr>
          <p:cNvPr id="4" name="Platshållare för bildnummer 3"/>
          <p:cNvSpPr>
            <a:spLocks noGrp="1"/>
          </p:cNvSpPr>
          <p:nvPr>
            <p:ph type="sldNum" sz="quarter" idx="5"/>
          </p:nvPr>
        </p:nvSpPr>
        <p:spPr/>
        <p:txBody>
          <a:bodyPr/>
          <a:lstStyle/>
          <a:p>
            <a:fld id="{65F393EF-02AE-40CA-89B5-FBA5BCAF3E36}" type="slidenum">
              <a:rPr lang="sv-SE" smtClean="0"/>
              <a:t>9</a:t>
            </a:fld>
            <a:endParaRPr lang="sv-SE"/>
          </a:p>
        </p:txBody>
      </p:sp>
    </p:spTree>
    <p:extLst>
      <p:ext uri="{BB962C8B-B14F-4D97-AF65-F5344CB8AC3E}">
        <p14:creationId xmlns:p14="http://schemas.microsoft.com/office/powerpoint/2010/main" val="12537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å bakgrundsplatts">
    <p:spTree>
      <p:nvGrpSpPr>
        <p:cNvPr id="1" name=""/>
        <p:cNvGrpSpPr/>
        <p:nvPr/>
      </p:nvGrpSpPr>
      <p:grpSpPr>
        <a:xfrm>
          <a:off x="0" y="0"/>
          <a:ext cx="0" cy="0"/>
          <a:chOff x="0" y="0"/>
          <a:chExt cx="0" cy="0"/>
        </a:xfrm>
      </p:grpSpPr>
      <p:pic>
        <p:nvPicPr>
          <p:cNvPr id="4" name="Bildobjekt 3"/>
          <p:cNvPicPr>
            <a:picLocks/>
          </p:cNvPicPr>
          <p:nvPr/>
        </p:nvPicPr>
        <p:blipFill rotWithShape="1">
          <a:blip r:embed="rId2" cstate="print">
            <a:extLst>
              <a:ext uri="{28A0092B-C50C-407E-A947-70E740481C1C}">
                <a14:useLocalDpi xmlns:a14="http://schemas.microsoft.com/office/drawing/2010/main" val="0"/>
              </a:ext>
            </a:extLst>
          </a:blip>
          <a:srcRect t="1" b="41032"/>
          <a:stretch/>
        </p:blipFill>
        <p:spPr bwMode="auto">
          <a:xfrm>
            <a:off x="0" y="-3"/>
            <a:ext cx="12196893" cy="55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007534" y="1557339"/>
            <a:ext cx="10272185" cy="1008112"/>
          </a:xfrm>
        </p:spPr>
        <p:txBody>
          <a:bodyPr>
            <a:noAutofit/>
          </a:bodyPr>
          <a:lstStyle>
            <a:lvl1pPr algn="l">
              <a:defRPr sz="5867">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64546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p:nvPicPr>
        <p:blipFill rotWithShape="1">
          <a:blip r:embed="rId2" cstate="print">
            <a:extLst>
              <a:ext uri="{28A0092B-C50C-407E-A947-70E740481C1C}">
                <a14:useLocalDpi xmlns:a14="http://schemas.microsoft.com/office/drawing/2010/main" val="0"/>
              </a:ext>
            </a:extLst>
          </a:blip>
          <a:srcRect b="40958"/>
          <a:stretch/>
        </p:blipFill>
        <p:spPr bwMode="auto">
          <a:xfrm>
            <a:off x="0" y="-3"/>
            <a:ext cx="12196800" cy="5592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14105" y="757768"/>
            <a:ext cx="10272185" cy="78740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254949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Rubrik + Brödtext, ljus bakgrund, Kapitelmärk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ACED7FC-43C7-894A-A901-859E163D61C4}"/>
              </a:ext>
            </a:extLst>
          </p:cNvPr>
          <p:cNvSpPr/>
          <p:nvPr/>
        </p:nvSpPr>
        <p:spPr>
          <a:xfrm>
            <a:off x="0" y="1"/>
            <a:ext cx="12192000" cy="55943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text 3"/>
          <p:cNvSpPr>
            <a:spLocks noGrp="1"/>
          </p:cNvSpPr>
          <p:nvPr>
            <p:ph type="body" sz="quarter" idx="10"/>
          </p:nvPr>
        </p:nvSpPr>
        <p:spPr>
          <a:xfrm>
            <a:off x="1014105" y="757768"/>
            <a:ext cx="10272185" cy="78740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1004466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2C051A6-A57A-41CB-A3C1-328EB08BFA05}" type="datetimeFigureOut">
              <a:rPr lang="sv-SE" smtClean="0"/>
              <a:t>2025-09-04</a:t>
            </a:fld>
            <a:endParaRPr lang="sv-SE"/>
          </a:p>
        </p:txBody>
      </p:sp>
      <p:sp>
        <p:nvSpPr>
          <p:cNvPr id="3" name="Footer Placeholder 4"/>
          <p:cNvSpPr>
            <a:spLocks noGrp="1"/>
          </p:cNvSpPr>
          <p:nvPr>
            <p:ph type="ftr" sz="quarter" idx="11"/>
          </p:nvPr>
        </p:nvSpPr>
        <p:spPr/>
        <p:txBody>
          <a:bodyPr/>
          <a:lstStyle>
            <a:lvl1pPr>
              <a:defRPr/>
            </a:lvl1pPr>
          </a:lstStyle>
          <a:p>
            <a:endParaRPr lang="sv-SE"/>
          </a:p>
        </p:txBody>
      </p:sp>
      <p:sp>
        <p:nvSpPr>
          <p:cNvPr id="4" name="Slide Number Placeholder 5"/>
          <p:cNvSpPr>
            <a:spLocks noGrp="1"/>
          </p:cNvSpPr>
          <p:nvPr>
            <p:ph type="sldNum" sz="quarter" idx="12"/>
          </p:nvPr>
        </p:nvSpPr>
        <p:spPr/>
        <p:txBody>
          <a:bodyPr/>
          <a:lstStyle>
            <a:lvl1pPr>
              <a:defRPr/>
            </a:lvl1pPr>
          </a:lstStyle>
          <a:p>
            <a:fld id="{C3F00D9E-DF2E-4A6E-99F5-650299299075}" type="slidenum">
              <a:rPr lang="sv-SE" smtClean="0"/>
              <a:t>‹#›</a:t>
            </a:fld>
            <a:endParaRPr lang="sv-SE"/>
          </a:p>
        </p:txBody>
      </p:sp>
    </p:spTree>
    <p:extLst>
      <p:ext uri="{BB962C8B-B14F-4D97-AF65-F5344CB8AC3E}">
        <p14:creationId xmlns:p14="http://schemas.microsoft.com/office/powerpoint/2010/main" val="2406758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FC38A-7B01-4F68-8578-9F23661ADDD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FBD475C-37E1-4FA6-8B13-34645E31B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1DD4AC9-2E78-4A29-B5E0-B70F775F8871}"/>
              </a:ext>
            </a:extLst>
          </p:cNvPr>
          <p:cNvSpPr>
            <a:spLocks noGrp="1"/>
          </p:cNvSpPr>
          <p:nvPr>
            <p:ph type="dt" sz="half" idx="10"/>
          </p:nvPr>
        </p:nvSpPr>
        <p:spPr/>
        <p:txBody>
          <a:bodyPr/>
          <a:lstStyle/>
          <a:p>
            <a:fld id="{62C051A6-A57A-41CB-A3C1-328EB08BFA05}" type="datetimeFigureOut">
              <a:rPr lang="sv-SE" smtClean="0"/>
              <a:t>2025-09-04</a:t>
            </a:fld>
            <a:endParaRPr lang="sv-SE"/>
          </a:p>
        </p:txBody>
      </p:sp>
      <p:sp>
        <p:nvSpPr>
          <p:cNvPr id="5" name="Platshållare för sidfot 4">
            <a:extLst>
              <a:ext uri="{FF2B5EF4-FFF2-40B4-BE49-F238E27FC236}">
                <a16:creationId xmlns:a16="http://schemas.microsoft.com/office/drawing/2014/main" id="{88BE0109-32C5-4B7E-A0CC-D5E5B71B1D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6E5041-1499-4572-87D6-65D69E4B16DE}"/>
              </a:ext>
            </a:extLst>
          </p:cNvPr>
          <p:cNvSpPr>
            <a:spLocks noGrp="1"/>
          </p:cNvSpPr>
          <p:nvPr>
            <p:ph type="sldNum" sz="quarter" idx="12"/>
          </p:nvPr>
        </p:nvSpPr>
        <p:spPr/>
        <p:txBody>
          <a:bodyPr/>
          <a:lstStyle/>
          <a:p>
            <a:fld id="{C3F00D9E-DF2E-4A6E-99F5-650299299075}" type="slidenum">
              <a:rPr lang="sv-SE" smtClean="0"/>
              <a:t>‹#›</a:t>
            </a:fld>
            <a:endParaRPr lang="sv-SE"/>
          </a:p>
        </p:txBody>
      </p:sp>
    </p:spTree>
    <p:extLst>
      <p:ext uri="{BB962C8B-B14F-4D97-AF65-F5344CB8AC3E}">
        <p14:creationId xmlns:p14="http://schemas.microsoft.com/office/powerpoint/2010/main" val="13012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på Bi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590117"/>
          </a:xfrm>
          <a:prstGeom prst="rect">
            <a:avLst/>
          </a:prstGeom>
        </p:spPr>
      </p:pic>
      <p:sp>
        <p:nvSpPr>
          <p:cNvPr id="5" name="Platshållare för bild 4"/>
          <p:cNvSpPr>
            <a:spLocks noGrp="1"/>
          </p:cNvSpPr>
          <p:nvPr>
            <p:ph type="pic" sz="quarter" idx="10"/>
          </p:nvPr>
        </p:nvSpPr>
        <p:spPr>
          <a:xfrm>
            <a:off x="0" y="2"/>
            <a:ext cx="12192000" cy="5590116"/>
          </a:xfrm>
        </p:spPr>
        <p:txBody>
          <a:bodyPr/>
          <a:lstStyle>
            <a:lvl1pPr marL="0" indent="0">
              <a:buNone/>
              <a:defRPr/>
            </a:lvl1pPr>
          </a:lstStyle>
          <a:p>
            <a:r>
              <a:rPr lang="sv-SE"/>
              <a:t>Klicka på ikonen för att lägga till en bild</a:t>
            </a:r>
          </a:p>
        </p:txBody>
      </p:sp>
      <p:sp>
        <p:nvSpPr>
          <p:cNvPr id="2" name="Rubrik 1"/>
          <p:cNvSpPr>
            <a:spLocks noGrp="1"/>
          </p:cNvSpPr>
          <p:nvPr>
            <p:ph type="ctrTitle"/>
          </p:nvPr>
        </p:nvSpPr>
        <p:spPr>
          <a:xfrm>
            <a:off x="1016733" y="1557339"/>
            <a:ext cx="10272185" cy="1008112"/>
          </a:xfrm>
        </p:spPr>
        <p:txBody>
          <a:bodyPr>
            <a:noAutofit/>
          </a:bodyPr>
          <a:lstStyle>
            <a:lvl1pPr algn="l">
              <a:defRPr sz="5867">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45321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Rubrik och punktlista + kapitelmärkning">
    <p:spTree>
      <p:nvGrpSpPr>
        <p:cNvPr id="1" name=""/>
        <p:cNvGrpSpPr/>
        <p:nvPr/>
      </p:nvGrpSpPr>
      <p:grpSpPr>
        <a:xfrm>
          <a:off x="0" y="0"/>
          <a:ext cx="0" cy="0"/>
          <a:chOff x="0" y="0"/>
          <a:chExt cx="0" cy="0"/>
        </a:xfrm>
      </p:grpSpPr>
      <p:sp>
        <p:nvSpPr>
          <p:cNvPr id="2" name="Rubrik 1"/>
          <p:cNvSpPr>
            <a:spLocks noGrp="1"/>
          </p:cNvSpPr>
          <p:nvPr>
            <p:ph type="title"/>
          </p:nvPr>
        </p:nvSpPr>
        <p:spPr>
          <a:xfrm>
            <a:off x="1015421" y="765175"/>
            <a:ext cx="10272185" cy="779992"/>
          </a:xfrm>
        </p:spPr>
        <p:txBody>
          <a:bodyPr>
            <a:noAutofit/>
          </a:bodyPr>
          <a:lstStyle>
            <a:lvl1pPr algn="l">
              <a:defRPr sz="4000">
                <a:solidFill>
                  <a:srgbClr val="0050A0"/>
                </a:solidFill>
              </a:defRPr>
            </a:lvl1pPr>
          </a:lstStyle>
          <a:p>
            <a:r>
              <a:rPr lang="sv-SE"/>
              <a:t>Klicka här för att ändra mall för rubrikformat</a:t>
            </a:r>
          </a:p>
        </p:txBody>
      </p:sp>
      <p:sp>
        <p:nvSpPr>
          <p:cNvPr id="8" name="Platshållare för text 7"/>
          <p:cNvSpPr>
            <a:spLocks noGrp="1"/>
          </p:cNvSpPr>
          <p:nvPr>
            <p:ph type="body" sz="quarter" idx="10"/>
          </p:nvPr>
        </p:nvSpPr>
        <p:spPr>
          <a:xfrm>
            <a:off x="1015420" y="1773239"/>
            <a:ext cx="10264297" cy="3479964"/>
          </a:xfrm>
        </p:spPr>
        <p:txBody>
          <a:bodyPr>
            <a:noAutofit/>
          </a:bodyPr>
          <a:lstStyle>
            <a:lvl1pPr>
              <a:buClr>
                <a:srgbClr val="0050A0"/>
              </a:buClr>
              <a:defRPr sz="2667">
                <a:solidFill>
                  <a:schemeClr val="tx1"/>
                </a:solidFill>
                <a:latin typeface="+mn-lt"/>
                <a:cs typeface="Arial" panose="020B0604020202020204" pitchFamily="34" charset="0"/>
              </a:defRPr>
            </a:lvl1pPr>
            <a:lvl2pPr marL="990575" indent="-380990">
              <a:buClr>
                <a:srgbClr val="0050A0"/>
              </a:buClr>
              <a:buFont typeface="Arial" panose="020B0604020202020204" pitchFamily="34" charset="0"/>
              <a:buChar char="•"/>
              <a:defRPr sz="2400">
                <a:solidFill>
                  <a:schemeClr val="tx1"/>
                </a:solidFill>
                <a:latin typeface="+mn-lt"/>
                <a:cs typeface="Arial" panose="020B0604020202020204" pitchFamily="34" charset="0"/>
              </a:defRPr>
            </a:lvl2pPr>
            <a:lvl3pPr marL="1523962" indent="-304792">
              <a:buClr>
                <a:srgbClr val="0050A0"/>
              </a:buClr>
              <a:buFont typeface="Arial" panose="020B0604020202020204" pitchFamily="34" charset="0"/>
              <a:buChar char="•"/>
              <a:defRPr sz="2133">
                <a:solidFill>
                  <a:schemeClr val="tx1"/>
                </a:solidFill>
                <a:latin typeface="+mn-lt"/>
                <a:cs typeface="Arial" panose="020B0604020202020204" pitchFamily="34" charset="0"/>
              </a:defRPr>
            </a:lvl3pPr>
            <a:lvl4pPr marL="2133547" indent="-304792">
              <a:buClr>
                <a:srgbClr val="0050A0"/>
              </a:buClr>
              <a:buFont typeface="Arial" panose="020B0604020202020204" pitchFamily="34" charset="0"/>
              <a:buChar char="•"/>
              <a:defRPr sz="1867">
                <a:solidFill>
                  <a:schemeClr val="tx1"/>
                </a:solidFill>
                <a:latin typeface="+mn-lt"/>
                <a:cs typeface="Arial" panose="020B0604020202020204" pitchFamily="34" charset="0"/>
              </a:defRPr>
            </a:lvl4pPr>
            <a:lvl5pPr marL="2743131" indent="-304792">
              <a:buClr>
                <a:srgbClr val="0050A0"/>
              </a:buClr>
              <a:buFont typeface="Arial" panose="020B0604020202020204" pitchFamily="34" charset="0"/>
              <a:buChar char="•"/>
              <a:defRPr sz="1600">
                <a:solidFill>
                  <a:schemeClr val="tx1"/>
                </a:solidFill>
                <a:latin typeface="+mn-lt"/>
                <a:cs typeface="Arial" panose="020B0604020202020204" pitchFamily="34" charset="0"/>
              </a:defRPr>
            </a:lvl5pPr>
          </a:lstStyle>
          <a:p>
            <a:pPr lvl="0"/>
            <a:r>
              <a:rPr lang="sv-SE"/>
              <a:t>Klicka här för att ändra format på bakgrundstexten</a:t>
            </a:r>
          </a:p>
        </p:txBody>
      </p:sp>
      <p:sp>
        <p:nvSpPr>
          <p:cNvPr id="6" name="Platshållare för text 5"/>
          <p:cNvSpPr>
            <a:spLocks noGrp="1"/>
          </p:cNvSpPr>
          <p:nvPr>
            <p:ph type="body" sz="quarter" idx="11"/>
          </p:nvPr>
        </p:nvSpPr>
        <p:spPr>
          <a:xfrm>
            <a:off x="528001" y="331201"/>
            <a:ext cx="10751716" cy="214900"/>
          </a:xfrm>
        </p:spPr>
        <p:txBody>
          <a:bodyPr anchor="ctr">
            <a:noAutofit/>
          </a:bodyPr>
          <a:lstStyle>
            <a:lvl1pPr marL="0" indent="0">
              <a:buFontTx/>
              <a:buNone/>
              <a:defRPr sz="1333" b="1">
                <a:solidFill>
                  <a:srgbClr val="0050A0"/>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418385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Brödtext,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1007533" y="765177"/>
            <a:ext cx="5088467"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6" name="Platshållare för text 5"/>
          <p:cNvSpPr>
            <a:spLocks noGrp="1"/>
          </p:cNvSpPr>
          <p:nvPr>
            <p:ph type="body" sz="quarter" idx="11"/>
          </p:nvPr>
        </p:nvSpPr>
        <p:spPr>
          <a:xfrm>
            <a:off x="1007533" y="1773481"/>
            <a:ext cx="5088467" cy="3816108"/>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9" name="Platshållare för bild 8"/>
          <p:cNvSpPr>
            <a:spLocks noGrp="1"/>
          </p:cNvSpPr>
          <p:nvPr>
            <p:ph type="pic" sz="quarter" idx="12"/>
          </p:nvPr>
        </p:nvSpPr>
        <p:spPr>
          <a:xfrm>
            <a:off x="6479717" y="765176"/>
            <a:ext cx="4800000" cy="4824413"/>
          </a:xfrm>
        </p:spPr>
        <p:txBody>
          <a:bodyPr/>
          <a:lstStyle>
            <a:lvl1pPr marL="0" indent="0">
              <a:buNone/>
              <a:defRPr/>
            </a:lvl1pPr>
          </a:lstStyle>
          <a:p>
            <a:r>
              <a:rPr lang="sv-SE"/>
              <a:t>Klicka på ikonen för att lägga till en bild</a:t>
            </a:r>
          </a:p>
        </p:txBody>
      </p:sp>
      <p:sp>
        <p:nvSpPr>
          <p:cNvPr id="5"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126136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1007534" y="765177"/>
            <a:ext cx="10272185"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9" name="Platshållare för bild 8"/>
          <p:cNvSpPr>
            <a:spLocks noGrp="1" noChangeAspect="1"/>
          </p:cNvSpPr>
          <p:nvPr>
            <p:ph type="pic" sz="quarter" idx="12"/>
          </p:nvPr>
        </p:nvSpPr>
        <p:spPr>
          <a:xfrm>
            <a:off x="1007534" y="1772819"/>
            <a:ext cx="10272185" cy="3480749"/>
          </a:xfrm>
        </p:spPr>
        <p:txBody>
          <a:bodyPr/>
          <a:lstStyle>
            <a:lvl1pPr marL="0" indent="0">
              <a:buNone/>
              <a:defRPr/>
            </a:lvl1pPr>
          </a:lstStyle>
          <a:p>
            <a:r>
              <a:rPr lang="sv-SE"/>
              <a:t>Klicka på ikonen för att lägga till en bild</a:t>
            </a:r>
          </a:p>
        </p:txBody>
      </p:sp>
      <p:sp>
        <p:nvSpPr>
          <p:cNvPr id="5" name="Platshållare för text 5"/>
          <p:cNvSpPr>
            <a:spLocks noGrp="1"/>
          </p:cNvSpPr>
          <p:nvPr>
            <p:ph type="body" sz="quarter" idx="13"/>
          </p:nvPr>
        </p:nvSpPr>
        <p:spPr>
          <a:xfrm>
            <a:off x="527051" y="332657"/>
            <a:ext cx="10752667" cy="213444"/>
          </a:xfrm>
        </p:spPr>
        <p:txBody>
          <a:bodyPr anchor="ctr">
            <a:noAutofit/>
          </a:bodyPr>
          <a:lstStyle>
            <a:lvl1pPr marL="0" indent="0">
              <a:buFontTx/>
              <a:buNone/>
              <a:defRPr sz="1333" b="1">
                <a:solidFill>
                  <a:srgbClr val="0050A0"/>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31892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p:nvPicPr>
        <p:blipFill rotWithShape="1">
          <a:blip r:embed="rId2" cstate="print">
            <a:extLst>
              <a:ext uri="{28A0092B-C50C-407E-A947-70E740481C1C}">
                <a14:useLocalDpi xmlns:a14="http://schemas.microsoft.com/office/drawing/2010/main" val="0"/>
              </a:ext>
            </a:extLst>
          </a:blip>
          <a:srcRect t="1" b="41032"/>
          <a:stretch/>
        </p:blipFill>
        <p:spPr bwMode="auto">
          <a:xfrm>
            <a:off x="0" y="-3"/>
            <a:ext cx="12196893" cy="55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07534" y="765177"/>
            <a:ext cx="10272185" cy="779991"/>
          </a:xfrm>
        </p:spPr>
        <p:txBody>
          <a:bodyPr anchor="ctr">
            <a:noAutofit/>
          </a:bodyPr>
          <a:lstStyle>
            <a:lvl1pPr marL="0" indent="0" algn="l">
              <a:buNone/>
              <a:defRPr sz="4000">
                <a:solidFill>
                  <a:schemeClr val="bg1"/>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67417"/>
            <a:ext cx="10272087" cy="3485787"/>
          </a:xfrm>
        </p:spPr>
        <p:txBody>
          <a:bodyPr>
            <a:noAutofit/>
          </a:bodyPr>
          <a:lstStyle>
            <a:lvl1pPr marL="0" indent="0">
              <a:spcBef>
                <a:spcPts val="800"/>
              </a:spcBef>
              <a:spcAft>
                <a:spcPts val="800"/>
              </a:spcAft>
              <a:buNone/>
              <a:defRPr sz="2667">
                <a:solidFill>
                  <a:schemeClr val="bg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2" y="327416"/>
            <a:ext cx="10752569" cy="218685"/>
          </a:xfrm>
        </p:spPr>
        <p:txBody>
          <a:bodyPr anchor="ctr">
            <a:noAutofit/>
          </a:bodyPr>
          <a:lstStyle>
            <a:lvl1pPr marL="0" indent="0">
              <a:buFontTx/>
              <a:buNone/>
              <a:defRPr sz="1333" b="1">
                <a:solidFill>
                  <a:schemeClr val="bg1"/>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22221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p:nvPicPr>
        <p:blipFill rotWithShape="1">
          <a:blip r:embed="rId2" cstate="print">
            <a:extLst>
              <a:ext uri="{28A0092B-C50C-407E-A947-70E740481C1C}">
                <a14:useLocalDpi xmlns:a14="http://schemas.microsoft.com/office/drawing/2010/main" val="0"/>
              </a:ext>
            </a:extLst>
          </a:blip>
          <a:srcRect b="41548"/>
          <a:stretch/>
        </p:blipFill>
        <p:spPr bwMode="auto">
          <a:xfrm>
            <a:off x="-8350" y="-3"/>
            <a:ext cx="12200351" cy="55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14105" y="765177"/>
            <a:ext cx="10272185"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377531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Rubrik + Brödtext, ljus bakgrund, Kapitelmärkn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3E08A02-F581-7345-BCB7-2EB45552AE42}"/>
              </a:ext>
            </a:extLst>
          </p:cNvPr>
          <p:cNvSpPr/>
          <p:nvPr/>
        </p:nvSpPr>
        <p:spPr>
          <a:xfrm>
            <a:off x="0" y="1"/>
            <a:ext cx="12192000" cy="55943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text 3"/>
          <p:cNvSpPr>
            <a:spLocks noGrp="1"/>
          </p:cNvSpPr>
          <p:nvPr>
            <p:ph type="body" sz="quarter" idx="10"/>
          </p:nvPr>
        </p:nvSpPr>
        <p:spPr>
          <a:xfrm>
            <a:off x="1014105" y="765177"/>
            <a:ext cx="10272185"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8"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309759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p:nvPicPr>
        <p:blipFill rotWithShape="1">
          <a:blip r:embed="rId2" cstate="print">
            <a:extLst>
              <a:ext uri="{28A0092B-C50C-407E-A947-70E740481C1C}">
                <a14:useLocalDpi xmlns:a14="http://schemas.microsoft.com/office/drawing/2010/main" val="0"/>
              </a:ext>
            </a:extLst>
          </a:blip>
          <a:srcRect t="1" b="40931"/>
          <a:stretch/>
        </p:blipFill>
        <p:spPr bwMode="auto">
          <a:xfrm>
            <a:off x="0" y="-3"/>
            <a:ext cx="12196800" cy="5592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07534" y="757767"/>
            <a:ext cx="10272185" cy="787400"/>
          </a:xfrm>
        </p:spPr>
        <p:txBody>
          <a:bodyPr anchor="ctr">
            <a:noAutofit/>
          </a:bodyPr>
          <a:lstStyle>
            <a:lvl1pPr marL="0" indent="0" algn="l">
              <a:buNone/>
              <a:defRPr sz="4000">
                <a:solidFill>
                  <a:schemeClr val="bg1"/>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436" y="1773239"/>
            <a:ext cx="10272185" cy="3479965"/>
          </a:xfrm>
        </p:spPr>
        <p:txBody>
          <a:bodyPr>
            <a:noAutofit/>
          </a:bodyPr>
          <a:lstStyle>
            <a:lvl1pPr marL="0" indent="0">
              <a:spcBef>
                <a:spcPts val="800"/>
              </a:spcBef>
              <a:spcAft>
                <a:spcPts val="800"/>
              </a:spcAft>
              <a:buNone/>
              <a:defRPr sz="2667">
                <a:solidFill>
                  <a:schemeClr val="bg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2" y="327416"/>
            <a:ext cx="10752569" cy="218685"/>
          </a:xfrm>
        </p:spPr>
        <p:txBody>
          <a:bodyPr anchor="ctr">
            <a:noAutofit/>
          </a:bodyPr>
          <a:lstStyle>
            <a:lvl1pPr marL="0" indent="0">
              <a:buFontTx/>
              <a:buNone/>
              <a:defRPr sz="1333" b="1">
                <a:solidFill>
                  <a:schemeClr val="bg1"/>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349818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07535" y="274639"/>
            <a:ext cx="10272184" cy="1143000"/>
          </a:xfrm>
          <a:prstGeom prst="rect">
            <a:avLst/>
          </a:prstGeom>
        </p:spPr>
        <p:txBody>
          <a:bodyPr vert="horz" lIns="91440" tIns="45720" rIns="91440" bIns="45720" rtlCol="0" anchor="ctr">
            <a:noAutofit/>
          </a:bodyPr>
          <a:lstStyle/>
          <a:p>
            <a:r>
              <a:rPr lang="sv-SE"/>
              <a:t>Klicka här för att ändra format</a:t>
            </a:r>
          </a:p>
        </p:txBody>
      </p:sp>
      <p:sp>
        <p:nvSpPr>
          <p:cNvPr id="3" name="Platshållare för text 2"/>
          <p:cNvSpPr>
            <a:spLocks noGrp="1"/>
          </p:cNvSpPr>
          <p:nvPr>
            <p:ph type="body" idx="1"/>
          </p:nvPr>
        </p:nvSpPr>
        <p:spPr>
          <a:xfrm>
            <a:off x="1007535" y="1600202"/>
            <a:ext cx="10272184" cy="355699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3769B1E0-10C2-AE47-AB55-7809D530512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59506" y="6007591"/>
            <a:ext cx="1920213" cy="434661"/>
          </a:xfrm>
          <a:prstGeom prst="rect">
            <a:avLst/>
          </a:prstGeom>
        </p:spPr>
      </p:pic>
    </p:spTree>
    <p:extLst>
      <p:ext uri="{BB962C8B-B14F-4D97-AF65-F5344CB8AC3E}">
        <p14:creationId xmlns:p14="http://schemas.microsoft.com/office/powerpoint/2010/main" val="3394520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1219170" rtl="0" eaLnBrk="1" latinLnBrk="0" hangingPunct="1">
        <a:spcBef>
          <a:spcPct val="0"/>
        </a:spcBef>
        <a:buNone/>
        <a:defRPr sz="5867" kern="1200">
          <a:solidFill>
            <a:srgbClr val="0050A0"/>
          </a:solidFill>
          <a:latin typeface="+mj-lt"/>
          <a:ea typeface="+mj-ea"/>
          <a:cs typeface="Arial" panose="020B0604020202020204" pitchFamily="34" charset="0"/>
        </a:defRPr>
      </a:lvl1pPr>
    </p:titleStyle>
    <p:bodyStyle>
      <a:lvl1pPr marL="239994" indent="-239994" algn="l" defTabSz="1219170" rtl="0" eaLnBrk="1" latinLnBrk="0" hangingPunct="1">
        <a:spcBef>
          <a:spcPct val="20000"/>
        </a:spcBef>
        <a:buClr>
          <a:srgbClr val="0050A0"/>
        </a:buClr>
        <a:buFont typeface="Arial" panose="020B0604020202020204" pitchFamily="34" charset="0"/>
        <a:buChar char="•"/>
        <a:defRPr sz="2667" kern="1200">
          <a:solidFill>
            <a:schemeClr val="tx1"/>
          </a:solidFill>
          <a:latin typeface="+mn-lt"/>
          <a:ea typeface="+mn-ea"/>
          <a:cs typeface="+mn-cs"/>
        </a:defRPr>
      </a:lvl1pPr>
      <a:lvl2pPr marL="700782" indent="-239994" algn="l" defTabSz="1219170" rtl="0" eaLnBrk="1" latinLnBrk="0" hangingPunct="1">
        <a:spcBef>
          <a:spcPct val="20000"/>
        </a:spcBef>
        <a:buClr>
          <a:srgbClr val="0050A0"/>
        </a:buClr>
        <a:buFont typeface="Arial" panose="020B0604020202020204" pitchFamily="34" charset="0"/>
        <a:buChar char="•"/>
        <a:defRPr sz="2400" kern="1200">
          <a:solidFill>
            <a:schemeClr val="tx1"/>
          </a:solidFill>
          <a:latin typeface="+mn-lt"/>
          <a:ea typeface="+mn-ea"/>
          <a:cs typeface="+mn-cs"/>
        </a:defRPr>
      </a:lvl2pPr>
      <a:lvl3pPr marL="1283968" indent="-239994" algn="l" defTabSz="1219170" rtl="0" eaLnBrk="1" latinLnBrk="0" hangingPunct="1">
        <a:spcBef>
          <a:spcPct val="20000"/>
        </a:spcBef>
        <a:buClr>
          <a:srgbClr val="0050A0"/>
        </a:buClr>
        <a:buFont typeface="Arial" panose="020B0604020202020204" pitchFamily="34" charset="0"/>
        <a:buChar char="•"/>
        <a:defRPr sz="2133" kern="1200">
          <a:solidFill>
            <a:schemeClr val="tx1"/>
          </a:solidFill>
          <a:latin typeface="+mn-lt"/>
          <a:ea typeface="+mn-ea"/>
          <a:cs typeface="+mn-cs"/>
        </a:defRPr>
      </a:lvl3pPr>
      <a:lvl4pPr marL="1845554" indent="-239994" algn="l" defTabSz="1219170" rtl="0" eaLnBrk="1" latinLnBrk="0" hangingPunct="1">
        <a:spcBef>
          <a:spcPct val="20000"/>
        </a:spcBef>
        <a:buClr>
          <a:srgbClr val="0050A0"/>
        </a:buClr>
        <a:buFont typeface="Arial" panose="020B0604020202020204" pitchFamily="34" charset="0"/>
        <a:buChar char="•"/>
        <a:defRPr sz="1867" kern="1200">
          <a:solidFill>
            <a:schemeClr val="tx1"/>
          </a:solidFill>
          <a:latin typeface="+mn-lt"/>
          <a:ea typeface="+mn-ea"/>
          <a:cs typeface="+mn-cs"/>
        </a:defRPr>
      </a:lvl4pPr>
      <a:lvl5pPr marL="2311142" indent="-239994" algn="l" defTabSz="121917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3">
          <p15:clr>
            <a:srgbClr val="F26B43"/>
          </p15:clr>
        </p15:guide>
        <p15:guide id="2" pos="476">
          <p15:clr>
            <a:srgbClr val="F26B43"/>
          </p15:clr>
        </p15:guide>
        <p15:guide id="3" orient="horz" pos="158">
          <p15:clr>
            <a:srgbClr val="F26B43"/>
          </p15:clr>
        </p15:guide>
        <p15:guide id="4" orient="horz" pos="259">
          <p15:clr>
            <a:srgbClr val="F26B43"/>
          </p15:clr>
        </p15:guide>
        <p15:guide id="5" orient="horz" pos="835">
          <p15:clr>
            <a:srgbClr val="F26B43"/>
          </p15:clr>
        </p15:guide>
        <p15:guide id="6" orient="horz" pos="730">
          <p15:clr>
            <a:srgbClr val="F26B43"/>
          </p15:clr>
        </p15:guide>
        <p15:guide id="7" pos="5329">
          <p15:clr>
            <a:srgbClr val="F26B43"/>
          </p15:clr>
        </p15:guide>
        <p15:guide id="8" pos="249">
          <p15:clr>
            <a:srgbClr val="F26B43"/>
          </p15:clr>
        </p15:guide>
        <p15:guide id="9" orient="horz" pos="2482">
          <p15:clr>
            <a:srgbClr val="F26B43"/>
          </p15:clr>
        </p15:guide>
        <p15:guide id="10" orient="horz" pos="358">
          <p15:clr>
            <a:srgbClr val="F26B43"/>
          </p15:clr>
        </p15:guide>
        <p15:guide id="12" orient="horz" pos="2835">
          <p15:clr>
            <a:srgbClr val="F26B43"/>
          </p15:clr>
        </p15:guide>
        <p15:guide id="13" orient="horz" pos="3044">
          <p15:clr>
            <a:srgbClr val="F26B43"/>
          </p15:clr>
        </p15:guide>
        <p15:guide id="14" pos="2880">
          <p15:clr>
            <a:srgbClr val="F26B43"/>
          </p15:clr>
        </p15:guide>
        <p15:guide id="15" pos="3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laranderegion.se/login/index.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laranderegion.se/login/index.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laranderegion.se/login/index.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laranderegion.se/login/index.php"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laranderegion.se/login/index.php"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www.laranderegion.s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reva.samarbeta.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vlladmin.sharepoint.com/sites/ledningssystem-halso-och-sjukvarden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vlladmin.sharepoint.com/sites/ledningssystem-halso-och-sjukvardens-stab/Faststllda%20dokument/Hantering%20av%20krav%20p%C3%A5%20v%C3%A5rd%20av%20viss%20behandlare%20inom%20h%C3%A4lso-%20och%20sjukv%C3%A5rden(313089).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folkhalsoenheten@regionvasterbotten.se"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CD8C20B7-FA57-4781-B771-4A6BF7434E2A}"/>
              </a:ext>
            </a:extLst>
          </p:cNvPr>
          <p:cNvSpPr>
            <a:spLocks noGrp="1"/>
          </p:cNvSpPr>
          <p:nvPr>
            <p:ph type="body" sz="quarter" idx="11"/>
          </p:nvPr>
        </p:nvSpPr>
        <p:spPr>
          <a:xfrm>
            <a:off x="959907" y="1375912"/>
            <a:ext cx="10272185" cy="4106175"/>
          </a:xfrm>
        </p:spPr>
        <p:txBody>
          <a:bodyPr lIns="121920" tIns="60960" rIns="121920" bIns="60960" anchor="t"/>
          <a:lstStyle/>
          <a:p>
            <a:pPr marL="0" indent="0">
              <a:buNone/>
            </a:pPr>
            <a:r>
              <a:rPr lang="sv-SE" sz="1600" dirty="0">
                <a:latin typeface="Calibri" panose="020F0502020204030204" pitchFamily="34" charset="0"/>
                <a:ea typeface="Calibri" panose="020F0502020204030204" pitchFamily="34" charset="0"/>
              </a:rPr>
              <a:t>Den här informationen är till dig som är chef och planerar att använda detta bildspel med din arbetsgrupp. Denna sida är dold och kommer därför inte att visas när du visar presentationen i visningsläge (om du inte väljer att aktivt gå in och klicka sidan ur läget ”Dölj bild”). </a:t>
            </a:r>
          </a:p>
          <a:p>
            <a:pPr marL="0" indent="0">
              <a:buNone/>
            </a:pPr>
            <a:endParaRPr lang="sv-SE" sz="1400" dirty="0"/>
          </a:p>
          <a:p>
            <a:pPr marL="239601" indent="-239601"/>
            <a:r>
              <a:rPr lang="sv-SE" sz="1400" dirty="0">
                <a:latin typeface="Calibri" panose="020F0502020204030204" pitchFamily="34" charset="0"/>
                <a:ea typeface="Calibri" panose="020F0502020204030204" pitchFamily="34" charset="0"/>
              </a:rPr>
              <a:t>Den här presentationen är en grundpresentation som du kan använda som utgångspunkt i att lyfta ojämlikhet och rasism. G</a:t>
            </a:r>
            <a:r>
              <a:rPr lang="sv-SE" sz="1400" dirty="0">
                <a:ea typeface="Calibri" panose="020F0502020204030204" pitchFamily="34" charset="0"/>
                <a:cs typeface="Calibri"/>
              </a:rPr>
              <a:t>ör gärna om materialet så det passar din arbetsgrupp, den tid du har till förfogande m.m. Du kan till exempel ta bort eller dölja bilder men även lägga till egna efter behov. Observera att du själv väljer vilken eller vilka övningar som passar din verksamhet bäst. </a:t>
            </a:r>
          </a:p>
          <a:p>
            <a:pPr marL="239601" indent="-239601"/>
            <a:r>
              <a:rPr lang="sv-SE" sz="1400" dirty="0">
                <a:ea typeface="Calibri" panose="020F0502020204030204" pitchFamily="34" charset="0"/>
                <a:cs typeface="Calibri"/>
              </a:rPr>
              <a:t>Innan du använder bildspelet med din arbetsgrupp behöver du gå igenom det så att du känner dig trygg med upplägg och innehåll. I anteckningssidorna finns ofta mer information som kan vara bra att ha läst för att t.ex. svara på frågor. </a:t>
            </a:r>
          </a:p>
          <a:p>
            <a:pPr marL="239601" indent="-239601"/>
            <a:r>
              <a:rPr lang="sv-SE" sz="1400" dirty="0">
                <a:latin typeface="Calibri"/>
                <a:ea typeface="Calibri" panose="020F0502020204030204" pitchFamily="34" charset="0"/>
                <a:cs typeface="Calibri"/>
              </a:rPr>
              <a:t>Presentationens första del är fokuserad på att ge en kort teoretisk genomgång av området medan det i den andra delen finns ett flertal olika övningar som du utifrån behov kan välja mellan att använda med din arbetsgrupp. Vissa övningar utgår från ett patientperspektiv medan andra utgår från ett medarbetarperspektiv. Den tredje och avslutande delen innehåller hänvisningar till regionens utbildningar som knyter an till området. </a:t>
            </a:r>
            <a:endParaRPr lang="sv-SE" sz="1400" dirty="0">
              <a:latin typeface="Calibri" panose="020F0502020204030204" pitchFamily="34" charset="0"/>
              <a:ea typeface="Calibri" panose="020F0502020204030204" pitchFamily="34" charset="0"/>
              <a:cs typeface="Calibri" panose="020F0502020204030204" pitchFamily="34" charset="0"/>
            </a:endParaRPr>
          </a:p>
          <a:p>
            <a:pPr marL="239601" indent="-239601"/>
            <a:r>
              <a:rPr lang="sv-SE" sz="1400" dirty="0">
                <a:ea typeface="Calibri" panose="020F0502020204030204" pitchFamily="34" charset="0"/>
                <a:cs typeface="Calibri"/>
              </a:rPr>
              <a:t>Det är möjligt att gå igenom den första mer teoretiska delen och den andra med övningar vid samma tillfälle men det går också att dela upp det vid flera tillfällena. </a:t>
            </a:r>
            <a:endParaRPr lang="sv-SE" sz="1867" dirty="0">
              <a:highlight>
                <a:srgbClr val="FFFF00"/>
              </a:highlight>
              <a:latin typeface="Calibri" panose="020F0502020204030204" pitchFamily="34" charset="0"/>
              <a:ea typeface="Calibri" panose="020F0502020204030204" pitchFamily="34" charset="0"/>
            </a:endParaRPr>
          </a:p>
        </p:txBody>
      </p:sp>
      <p:sp>
        <p:nvSpPr>
          <p:cNvPr id="5" name="Platshållare för text 1">
            <a:extLst>
              <a:ext uri="{FF2B5EF4-FFF2-40B4-BE49-F238E27FC236}">
                <a16:creationId xmlns:a16="http://schemas.microsoft.com/office/drawing/2014/main" id="{777073FB-4F53-4459-87EA-8B267EB9FD10}"/>
              </a:ext>
            </a:extLst>
          </p:cNvPr>
          <p:cNvSpPr txBox="1">
            <a:spLocks/>
          </p:cNvSpPr>
          <p:nvPr/>
        </p:nvSpPr>
        <p:spPr>
          <a:xfrm>
            <a:off x="959908" y="441327"/>
            <a:ext cx="10272185" cy="779991"/>
          </a:xfrm>
          <a:prstGeom prst="rect">
            <a:avLst/>
          </a:prstGeom>
        </p:spPr>
        <p:txBody>
          <a:bodyPr vert="horz" lIns="121920" tIns="60960" rIns="121920" bIns="60960" rtlCol="0">
            <a:noAutofit/>
          </a:bodyPr>
          <a:lstStyle>
            <a:lvl1pPr marL="0" indent="0" algn="l" defTabSz="914400" rtl="0" eaLnBrk="1" latinLnBrk="0" hangingPunct="1">
              <a:spcBef>
                <a:spcPct val="20000"/>
              </a:spcBef>
              <a:buClr>
                <a:srgbClr val="0050A0"/>
              </a:buClr>
              <a:buFont typeface="Arial" panose="020B0604020202020204" pitchFamily="34" charset="0"/>
              <a:buNone/>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4800" dirty="0"/>
              <a:t>Hej!</a:t>
            </a:r>
          </a:p>
        </p:txBody>
      </p:sp>
    </p:spTree>
    <p:extLst>
      <p:ext uri="{BB962C8B-B14F-4D97-AF65-F5344CB8AC3E}">
        <p14:creationId xmlns:p14="http://schemas.microsoft.com/office/powerpoint/2010/main" val="158543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a:extLst>
              <a:ext uri="{FF2B5EF4-FFF2-40B4-BE49-F238E27FC236}">
                <a16:creationId xmlns:a16="http://schemas.microsoft.com/office/drawing/2014/main" id="{9BC021B9-00C2-1ABA-7E1F-78279DC1C75C}"/>
              </a:ext>
            </a:extLst>
          </p:cNvPr>
          <p:cNvSpPr>
            <a:spLocks noGrp="1"/>
          </p:cNvSpPr>
          <p:nvPr>
            <p:ph type="body" sz="quarter" idx="13"/>
          </p:nvPr>
        </p:nvSpPr>
        <p:spPr/>
        <p:txBody>
          <a:bodyPr/>
          <a:lstStyle/>
          <a:p>
            <a:r>
              <a:rPr lang="sv-SE" dirty="0"/>
              <a:t>Olika perspektiv på rasism inom hälso- och sjukvården</a:t>
            </a:r>
          </a:p>
        </p:txBody>
      </p:sp>
      <p:pic>
        <p:nvPicPr>
          <p:cNvPr id="9" name="Bildobjekt 8">
            <a:extLst>
              <a:ext uri="{FF2B5EF4-FFF2-40B4-BE49-F238E27FC236}">
                <a16:creationId xmlns:a16="http://schemas.microsoft.com/office/drawing/2014/main" id="{3EA5FA6E-0DBC-E761-A62A-E350BBCB7D9D}"/>
              </a:ext>
            </a:extLst>
          </p:cNvPr>
          <p:cNvPicPr>
            <a:picLocks noChangeAspect="1"/>
          </p:cNvPicPr>
          <p:nvPr/>
        </p:nvPicPr>
        <p:blipFill>
          <a:blip r:embed="rId3"/>
          <a:stretch>
            <a:fillRect/>
          </a:stretch>
        </p:blipFill>
        <p:spPr>
          <a:xfrm>
            <a:off x="1217714" y="865088"/>
            <a:ext cx="2748682" cy="1554277"/>
          </a:xfrm>
          <a:prstGeom prst="rect">
            <a:avLst/>
          </a:prstGeom>
        </p:spPr>
      </p:pic>
      <p:pic>
        <p:nvPicPr>
          <p:cNvPr id="11" name="Bildobjekt 10">
            <a:extLst>
              <a:ext uri="{FF2B5EF4-FFF2-40B4-BE49-F238E27FC236}">
                <a16:creationId xmlns:a16="http://schemas.microsoft.com/office/drawing/2014/main" id="{C644C381-C5C7-43B5-E7A5-8902F47E8273}"/>
              </a:ext>
            </a:extLst>
          </p:cNvPr>
          <p:cNvPicPr>
            <a:picLocks noChangeAspect="1"/>
          </p:cNvPicPr>
          <p:nvPr/>
        </p:nvPicPr>
        <p:blipFill>
          <a:blip r:embed="rId4"/>
          <a:stretch>
            <a:fillRect/>
          </a:stretch>
        </p:blipFill>
        <p:spPr>
          <a:xfrm>
            <a:off x="2385033" y="2533460"/>
            <a:ext cx="2748682" cy="1551575"/>
          </a:xfrm>
          <a:prstGeom prst="rect">
            <a:avLst/>
          </a:prstGeom>
        </p:spPr>
      </p:pic>
      <p:pic>
        <p:nvPicPr>
          <p:cNvPr id="13" name="Bildobjekt 12">
            <a:extLst>
              <a:ext uri="{FF2B5EF4-FFF2-40B4-BE49-F238E27FC236}">
                <a16:creationId xmlns:a16="http://schemas.microsoft.com/office/drawing/2014/main" id="{01724291-B72E-4B1F-16E3-15C4E2BFCD2E}"/>
              </a:ext>
            </a:extLst>
          </p:cNvPr>
          <p:cNvPicPr>
            <a:picLocks noChangeAspect="1"/>
          </p:cNvPicPr>
          <p:nvPr/>
        </p:nvPicPr>
        <p:blipFill>
          <a:blip r:embed="rId5"/>
          <a:stretch>
            <a:fillRect/>
          </a:stretch>
        </p:blipFill>
        <p:spPr>
          <a:xfrm>
            <a:off x="3845366" y="4200480"/>
            <a:ext cx="2748682" cy="1552927"/>
          </a:xfrm>
          <a:prstGeom prst="rect">
            <a:avLst/>
          </a:prstGeom>
        </p:spPr>
      </p:pic>
      <p:pic>
        <p:nvPicPr>
          <p:cNvPr id="15" name="Bildobjekt 14">
            <a:extLst>
              <a:ext uri="{FF2B5EF4-FFF2-40B4-BE49-F238E27FC236}">
                <a16:creationId xmlns:a16="http://schemas.microsoft.com/office/drawing/2014/main" id="{D61EF1C7-1A39-2AC7-144C-E03C697F936B}"/>
              </a:ext>
            </a:extLst>
          </p:cNvPr>
          <p:cNvPicPr>
            <a:picLocks noChangeAspect="1"/>
          </p:cNvPicPr>
          <p:nvPr/>
        </p:nvPicPr>
        <p:blipFill>
          <a:blip r:embed="rId6"/>
          <a:stretch>
            <a:fillRect/>
          </a:stretch>
        </p:blipFill>
        <p:spPr>
          <a:xfrm>
            <a:off x="7213587" y="756458"/>
            <a:ext cx="3132277" cy="4435741"/>
          </a:xfrm>
          <a:prstGeom prst="rect">
            <a:avLst/>
          </a:prstGeom>
        </p:spPr>
      </p:pic>
      <p:sp>
        <p:nvSpPr>
          <p:cNvPr id="2" name="Ellips 1">
            <a:extLst>
              <a:ext uri="{FF2B5EF4-FFF2-40B4-BE49-F238E27FC236}">
                <a16:creationId xmlns:a16="http://schemas.microsoft.com/office/drawing/2014/main" id="{EE90DCCF-B479-C80F-5557-1129E3BE1D3F}"/>
              </a:ext>
            </a:extLst>
          </p:cNvPr>
          <p:cNvSpPr/>
          <p:nvPr/>
        </p:nvSpPr>
        <p:spPr>
          <a:xfrm>
            <a:off x="598562" y="2673120"/>
            <a:ext cx="2134170" cy="127225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t>Patientperspektiv</a:t>
            </a:r>
          </a:p>
        </p:txBody>
      </p:sp>
      <p:sp>
        <p:nvSpPr>
          <p:cNvPr id="3" name="Ellips 2">
            <a:extLst>
              <a:ext uri="{FF2B5EF4-FFF2-40B4-BE49-F238E27FC236}">
                <a16:creationId xmlns:a16="http://schemas.microsoft.com/office/drawing/2014/main" id="{538CBA24-975D-5810-E24E-B573EDCF3543}"/>
              </a:ext>
            </a:extLst>
          </p:cNvPr>
          <p:cNvSpPr/>
          <p:nvPr/>
        </p:nvSpPr>
        <p:spPr>
          <a:xfrm>
            <a:off x="9459268" y="2254560"/>
            <a:ext cx="2134170" cy="127225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t>Medarbetar-perspektiv</a:t>
            </a:r>
          </a:p>
        </p:txBody>
      </p:sp>
    </p:spTree>
    <p:extLst>
      <p:ext uri="{BB962C8B-B14F-4D97-AF65-F5344CB8AC3E}">
        <p14:creationId xmlns:p14="http://schemas.microsoft.com/office/powerpoint/2010/main" val="198377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F32EF733-9ADA-950D-C57E-A8493280F804}"/>
              </a:ext>
            </a:extLst>
          </p:cNvPr>
          <p:cNvSpPr>
            <a:spLocks noGrp="1"/>
          </p:cNvSpPr>
          <p:nvPr>
            <p:ph type="body" sz="quarter" idx="10"/>
          </p:nvPr>
        </p:nvSpPr>
        <p:spPr>
          <a:xfrm>
            <a:off x="1014105" y="1191802"/>
            <a:ext cx="10272185" cy="3922064"/>
          </a:xfrm>
        </p:spPr>
        <p:txBody>
          <a:bodyPr/>
          <a:lstStyle/>
          <a:p>
            <a:pPr algn="ctr"/>
            <a:r>
              <a:rPr lang="sv-SE" sz="3600" dirty="0"/>
              <a:t>Övning </a:t>
            </a:r>
          </a:p>
          <a:p>
            <a:pPr algn="ctr"/>
            <a:r>
              <a:rPr lang="sv-SE" dirty="0"/>
              <a:t>Ljudberättelse med Patientperspektiv</a:t>
            </a:r>
          </a:p>
          <a:p>
            <a:pPr algn="ctr"/>
            <a:endParaRPr lang="sv-SE" sz="3200" dirty="0"/>
          </a:p>
          <a:p>
            <a:pPr algn="ctr"/>
            <a:r>
              <a:rPr lang="sv-SE" sz="2000" dirty="0"/>
              <a:t>Välj en eller flera av de tre kommande ljudberättelserna, se länkar längst ner på respektive sida</a:t>
            </a:r>
          </a:p>
        </p:txBody>
      </p:sp>
    </p:spTree>
    <p:extLst>
      <p:ext uri="{BB962C8B-B14F-4D97-AF65-F5344CB8AC3E}">
        <p14:creationId xmlns:p14="http://schemas.microsoft.com/office/powerpoint/2010/main" val="292837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8ECE334C-A110-2694-55B0-B880C94C41DF}"/>
              </a:ext>
            </a:extLst>
          </p:cNvPr>
          <p:cNvSpPr>
            <a:spLocks noGrp="1"/>
          </p:cNvSpPr>
          <p:nvPr>
            <p:ph type="body" sz="quarter" idx="10"/>
          </p:nvPr>
        </p:nvSpPr>
        <p:spPr/>
        <p:txBody>
          <a:bodyPr/>
          <a:lstStyle/>
          <a:p>
            <a:r>
              <a:rPr lang="sv-SE" dirty="0"/>
              <a:t>Då säger vi så</a:t>
            </a:r>
          </a:p>
        </p:txBody>
      </p:sp>
      <p:sp>
        <p:nvSpPr>
          <p:cNvPr id="6" name="Platshållare för text 5">
            <a:extLst>
              <a:ext uri="{FF2B5EF4-FFF2-40B4-BE49-F238E27FC236}">
                <a16:creationId xmlns:a16="http://schemas.microsoft.com/office/drawing/2014/main" id="{E90E5EEF-39E3-CDDD-1018-E9FCFE043165}"/>
              </a:ext>
            </a:extLst>
          </p:cNvPr>
          <p:cNvSpPr>
            <a:spLocks noGrp="1"/>
          </p:cNvSpPr>
          <p:nvPr>
            <p:ph type="body" sz="quarter" idx="11"/>
          </p:nvPr>
        </p:nvSpPr>
        <p:spPr/>
        <p:txBody>
          <a:bodyPr/>
          <a:lstStyle/>
          <a:p>
            <a:r>
              <a:rPr lang="sv-SE" sz="1600" b="0" i="0" dirty="0">
                <a:solidFill>
                  <a:srgbClr val="313537"/>
                </a:solidFill>
                <a:effectLst/>
                <a:latin typeface="+mj-lt"/>
              </a:rPr>
              <a:t>I berättelsen får du träffa Soraya, en äldre arabisktalande kvinna, som efter en del krångel med den automatiserade telefonsvararen tror att hon har lyckats boka tid för att bli uppringd av hälsocentralen. Soraya känner sig orolig eftersom hennes ena hand värker. </a:t>
            </a:r>
          </a:p>
          <a:p>
            <a:r>
              <a:rPr lang="sv-SE" sz="2400" i="0" dirty="0">
                <a:solidFill>
                  <a:srgbClr val="313537"/>
                </a:solidFill>
                <a:effectLst/>
              </a:rPr>
              <a:t>Diskutera i mindre grupper, ca 2-4 personer, under 5 minuter nedanstående frågor:</a:t>
            </a:r>
          </a:p>
          <a:p>
            <a:pPr marL="457200" indent="-457200">
              <a:buFont typeface="Arial" panose="020B0604020202020204" pitchFamily="34" charset="0"/>
              <a:buChar char="•"/>
            </a:pPr>
            <a:r>
              <a:rPr lang="sv-SE" sz="2400" i="0" dirty="0">
                <a:solidFill>
                  <a:srgbClr val="313537"/>
                </a:solidFill>
                <a:effectLst/>
              </a:rPr>
              <a:t>Finns det risk att en liknande situation uppstår på er arbetsplats?</a:t>
            </a:r>
          </a:p>
          <a:p>
            <a:pPr marL="1066785" lvl="1" indent="-457200">
              <a:buFont typeface="Arial" panose="020B0604020202020204" pitchFamily="34" charset="0"/>
              <a:buChar char="•"/>
            </a:pPr>
            <a:r>
              <a:rPr lang="sv-SE" sz="2000" dirty="0">
                <a:solidFill>
                  <a:srgbClr val="313537"/>
                </a:solidFill>
              </a:rPr>
              <a:t>Varför?</a:t>
            </a:r>
          </a:p>
          <a:p>
            <a:pPr marL="1066785" lvl="1" indent="-457200">
              <a:buFont typeface="Arial" panose="020B0604020202020204" pitchFamily="34" charset="0"/>
              <a:buChar char="•"/>
            </a:pPr>
            <a:r>
              <a:rPr lang="sv-SE" sz="2000" dirty="0">
                <a:solidFill>
                  <a:srgbClr val="313537"/>
                </a:solidFill>
              </a:rPr>
              <a:t>Varför inte?</a:t>
            </a:r>
          </a:p>
          <a:p>
            <a:pPr marL="342900" indent="-342900">
              <a:buFont typeface="Arial" panose="020B0604020202020204" pitchFamily="34" charset="0"/>
              <a:buChar char="•"/>
            </a:pPr>
            <a:r>
              <a:rPr lang="sv-SE" sz="2400" dirty="0">
                <a:solidFill>
                  <a:srgbClr val="313537"/>
                </a:solidFill>
              </a:rPr>
              <a:t>Vad skulle ni kunna göra för att förhindra att något liknande händer?</a:t>
            </a:r>
            <a:endParaRPr lang="sv-SE" sz="2400" dirty="0"/>
          </a:p>
        </p:txBody>
      </p:sp>
      <p:pic>
        <p:nvPicPr>
          <p:cNvPr id="8" name="Bildobjekt 7">
            <a:extLst>
              <a:ext uri="{FF2B5EF4-FFF2-40B4-BE49-F238E27FC236}">
                <a16:creationId xmlns:a16="http://schemas.microsoft.com/office/drawing/2014/main" id="{3707F66D-D195-AA99-687D-3473453FC76F}"/>
              </a:ext>
            </a:extLst>
          </p:cNvPr>
          <p:cNvPicPr>
            <a:picLocks noChangeAspect="1"/>
          </p:cNvPicPr>
          <p:nvPr/>
        </p:nvPicPr>
        <p:blipFill>
          <a:blip r:embed="rId3"/>
          <a:stretch>
            <a:fillRect/>
          </a:stretch>
        </p:blipFill>
        <p:spPr>
          <a:xfrm>
            <a:off x="9193314" y="228082"/>
            <a:ext cx="2748682" cy="1554277"/>
          </a:xfrm>
          <a:prstGeom prst="rect">
            <a:avLst/>
          </a:prstGeom>
        </p:spPr>
      </p:pic>
      <p:sp>
        <p:nvSpPr>
          <p:cNvPr id="2" name="Ellips 1">
            <a:extLst>
              <a:ext uri="{FF2B5EF4-FFF2-40B4-BE49-F238E27FC236}">
                <a16:creationId xmlns:a16="http://schemas.microsoft.com/office/drawing/2014/main" id="{CAC5DE8F-98C4-8696-4C45-FF557FA829CE}"/>
              </a:ext>
            </a:extLst>
          </p:cNvPr>
          <p:cNvSpPr/>
          <p:nvPr/>
        </p:nvSpPr>
        <p:spPr>
          <a:xfrm>
            <a:off x="1014105" y="5685367"/>
            <a:ext cx="1521882" cy="103293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Lyssna på/läs separat ljudberättelse/manus </a:t>
            </a:r>
          </a:p>
        </p:txBody>
      </p:sp>
      <p:sp>
        <p:nvSpPr>
          <p:cNvPr id="4" name="textruta 3">
            <a:extLst>
              <a:ext uri="{FF2B5EF4-FFF2-40B4-BE49-F238E27FC236}">
                <a16:creationId xmlns:a16="http://schemas.microsoft.com/office/drawing/2014/main" id="{F7D0B0D7-E012-8A4A-8288-821EF28BBC09}"/>
              </a:ext>
            </a:extLst>
          </p:cNvPr>
          <p:cNvSpPr txBox="1"/>
          <p:nvPr/>
        </p:nvSpPr>
        <p:spPr>
          <a:xfrm>
            <a:off x="2708366" y="5892768"/>
            <a:ext cx="6096000" cy="400110"/>
          </a:xfrm>
          <a:prstGeom prst="rect">
            <a:avLst/>
          </a:prstGeom>
          <a:noFill/>
        </p:spPr>
        <p:txBody>
          <a:bodyPr wrap="square">
            <a:spAutoFit/>
          </a:bodyPr>
          <a:lstStyle/>
          <a:p>
            <a:r>
              <a:rPr lang="sv-SE" sz="1000" dirty="0"/>
              <a:t>Ljudberättelse och manus finns i webbutbildningen Jämlik sjukvård – en webbutbildning om rasism och likvärdigt patientbemötande, del 2:3, på Lärande region: </a:t>
            </a:r>
            <a:r>
              <a:rPr lang="sv-SE" sz="1000" dirty="0">
                <a:hlinkClick r:id="rId4"/>
              </a:rPr>
              <a:t>https://www.laranderegion.se/login/index.php</a:t>
            </a:r>
            <a:r>
              <a:rPr lang="sv-SE" sz="1000" dirty="0"/>
              <a:t> </a:t>
            </a:r>
          </a:p>
        </p:txBody>
      </p:sp>
    </p:spTree>
    <p:extLst>
      <p:ext uri="{BB962C8B-B14F-4D97-AF65-F5344CB8AC3E}">
        <p14:creationId xmlns:p14="http://schemas.microsoft.com/office/powerpoint/2010/main" val="126890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0B47BD-A974-BEFE-CA56-5FBB27F384F0}"/>
              </a:ext>
            </a:extLst>
          </p:cNvPr>
          <p:cNvSpPr>
            <a:spLocks noGrp="1"/>
          </p:cNvSpPr>
          <p:nvPr>
            <p:ph type="body" sz="quarter" idx="10"/>
          </p:nvPr>
        </p:nvSpPr>
        <p:spPr/>
        <p:txBody>
          <a:bodyPr/>
          <a:lstStyle/>
          <a:p>
            <a:r>
              <a:rPr lang="sv-SE" dirty="0"/>
              <a:t>Det skulle lika gärna kunna hända mig</a:t>
            </a:r>
          </a:p>
        </p:txBody>
      </p:sp>
      <p:sp>
        <p:nvSpPr>
          <p:cNvPr id="3" name="Platshållare för text 2">
            <a:extLst>
              <a:ext uri="{FF2B5EF4-FFF2-40B4-BE49-F238E27FC236}">
                <a16:creationId xmlns:a16="http://schemas.microsoft.com/office/drawing/2014/main" id="{78334F14-5FE9-0B49-9275-1B650DA1D63C}"/>
              </a:ext>
            </a:extLst>
          </p:cNvPr>
          <p:cNvSpPr>
            <a:spLocks noGrp="1"/>
          </p:cNvSpPr>
          <p:nvPr>
            <p:ph type="body" sz="quarter" idx="11"/>
          </p:nvPr>
        </p:nvSpPr>
        <p:spPr/>
        <p:txBody>
          <a:bodyPr/>
          <a:lstStyle/>
          <a:p>
            <a:r>
              <a:rPr lang="sv-SE" sz="1600" b="0" i="0" dirty="0">
                <a:solidFill>
                  <a:srgbClr val="313537"/>
                </a:solidFill>
                <a:effectLst/>
                <a:latin typeface="+mj-lt"/>
              </a:rPr>
              <a:t>I berättelsen får du träffa Amat som berättar om en situation då hans granne och nära vän Lamin behövde akut sjukvård. Amat och Lamin har liknande livssituationer med småbarn och med större delen av släkten bosatta i Gambia. När händelsen sker är Lamin ensam hemma, och Amat är först på plats för att se vad det är som har hänt Lamin.  </a:t>
            </a:r>
          </a:p>
          <a:p>
            <a:r>
              <a:rPr lang="sv-SE" sz="2000" i="0" dirty="0">
                <a:solidFill>
                  <a:srgbClr val="313537"/>
                </a:solidFill>
                <a:effectLst/>
              </a:rPr>
              <a:t>Diskutera i mindre grupper, ca 2-4 personer, under 5 minuter nedanstående fråga:</a:t>
            </a:r>
          </a:p>
          <a:p>
            <a:pPr marL="457200" indent="-457200">
              <a:buFont typeface="Arial" panose="020B0604020202020204" pitchFamily="34" charset="0"/>
              <a:buChar char="•"/>
            </a:pPr>
            <a:r>
              <a:rPr lang="sv-SE" sz="2000" i="0" dirty="0">
                <a:solidFill>
                  <a:srgbClr val="313537"/>
                </a:solidFill>
                <a:effectLst/>
              </a:rPr>
              <a:t>Vad anser ni brister i ambulanspersonalens bemötande av Lamin?</a:t>
            </a:r>
          </a:p>
          <a:p>
            <a:pPr marL="457200" indent="-457200">
              <a:buFont typeface="Arial" panose="020B0604020202020204" pitchFamily="34" charset="0"/>
              <a:buChar char="•"/>
            </a:pPr>
            <a:r>
              <a:rPr lang="sv-SE" sz="2000" dirty="0">
                <a:solidFill>
                  <a:srgbClr val="313537"/>
                </a:solidFill>
              </a:rPr>
              <a:t>Vad hade personalen kunnat göra annorlunda?</a:t>
            </a:r>
          </a:p>
          <a:p>
            <a:pPr marL="1066785" lvl="1" indent="-457200">
              <a:buFont typeface="Arial" panose="020B0604020202020204" pitchFamily="34" charset="0"/>
              <a:buChar char="•"/>
            </a:pPr>
            <a:r>
              <a:rPr lang="sv-SE" sz="2000" dirty="0">
                <a:solidFill>
                  <a:srgbClr val="313537"/>
                </a:solidFill>
              </a:rPr>
              <a:t>Bemötande av patient?</a:t>
            </a:r>
          </a:p>
          <a:p>
            <a:pPr marL="1066785" lvl="1" indent="-457200">
              <a:buFont typeface="Arial" panose="020B0604020202020204" pitchFamily="34" charset="0"/>
              <a:buChar char="•"/>
            </a:pPr>
            <a:r>
              <a:rPr lang="sv-SE" sz="2000" dirty="0">
                <a:solidFill>
                  <a:srgbClr val="313537"/>
                </a:solidFill>
              </a:rPr>
              <a:t>Bemötande av anhörig?</a:t>
            </a:r>
          </a:p>
          <a:p>
            <a:pPr marL="1066785" lvl="1" indent="-457200">
              <a:buFont typeface="Arial" panose="020B0604020202020204" pitchFamily="34" charset="0"/>
              <a:buChar char="•"/>
            </a:pPr>
            <a:r>
              <a:rPr lang="sv-SE" sz="2000" dirty="0">
                <a:solidFill>
                  <a:srgbClr val="313537"/>
                </a:solidFill>
              </a:rPr>
              <a:t>Vårdmässigt?</a:t>
            </a:r>
            <a:endParaRPr lang="sv-SE" sz="2000" dirty="0"/>
          </a:p>
        </p:txBody>
      </p:sp>
      <p:pic>
        <p:nvPicPr>
          <p:cNvPr id="5" name="Bildobjekt 4">
            <a:extLst>
              <a:ext uri="{FF2B5EF4-FFF2-40B4-BE49-F238E27FC236}">
                <a16:creationId xmlns:a16="http://schemas.microsoft.com/office/drawing/2014/main" id="{4200D5E0-B4C5-2E16-98DB-33D060C7FCE9}"/>
              </a:ext>
            </a:extLst>
          </p:cNvPr>
          <p:cNvPicPr>
            <a:picLocks noChangeAspect="1"/>
          </p:cNvPicPr>
          <p:nvPr/>
        </p:nvPicPr>
        <p:blipFill>
          <a:blip r:embed="rId3"/>
          <a:stretch>
            <a:fillRect/>
          </a:stretch>
        </p:blipFill>
        <p:spPr>
          <a:xfrm>
            <a:off x="9178670" y="230784"/>
            <a:ext cx="2748682" cy="1551575"/>
          </a:xfrm>
          <a:prstGeom prst="rect">
            <a:avLst/>
          </a:prstGeom>
        </p:spPr>
      </p:pic>
      <p:sp>
        <p:nvSpPr>
          <p:cNvPr id="7" name="Ellips 6">
            <a:extLst>
              <a:ext uri="{FF2B5EF4-FFF2-40B4-BE49-F238E27FC236}">
                <a16:creationId xmlns:a16="http://schemas.microsoft.com/office/drawing/2014/main" id="{A66C260F-F168-E857-BEB1-929ADD9FA5E7}"/>
              </a:ext>
            </a:extLst>
          </p:cNvPr>
          <p:cNvSpPr/>
          <p:nvPr/>
        </p:nvSpPr>
        <p:spPr>
          <a:xfrm>
            <a:off x="1007534" y="5710766"/>
            <a:ext cx="1521882" cy="103293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Lyssna på/läs separat ljudberättelse/manus </a:t>
            </a:r>
          </a:p>
        </p:txBody>
      </p:sp>
      <p:sp>
        <p:nvSpPr>
          <p:cNvPr id="6" name="textruta 5">
            <a:extLst>
              <a:ext uri="{FF2B5EF4-FFF2-40B4-BE49-F238E27FC236}">
                <a16:creationId xmlns:a16="http://schemas.microsoft.com/office/drawing/2014/main" id="{E592101F-BF9C-111F-055C-2E3745EC64E7}"/>
              </a:ext>
            </a:extLst>
          </p:cNvPr>
          <p:cNvSpPr txBox="1"/>
          <p:nvPr/>
        </p:nvSpPr>
        <p:spPr>
          <a:xfrm>
            <a:off x="2708366" y="5892768"/>
            <a:ext cx="6096000" cy="400110"/>
          </a:xfrm>
          <a:prstGeom prst="rect">
            <a:avLst/>
          </a:prstGeom>
          <a:noFill/>
        </p:spPr>
        <p:txBody>
          <a:bodyPr wrap="square">
            <a:spAutoFit/>
          </a:bodyPr>
          <a:lstStyle/>
          <a:p>
            <a:r>
              <a:rPr lang="sv-SE" sz="1000" dirty="0"/>
              <a:t>Ljudberättelse och manus finns i webbutbildningen Jämlik sjukvård – en webbutbildning om rasism och likvärdigt patientbemötande, del 4, på Lärande region: </a:t>
            </a:r>
            <a:r>
              <a:rPr lang="sv-SE" sz="1000" dirty="0">
                <a:hlinkClick r:id="rId4"/>
              </a:rPr>
              <a:t>https://www.laranderegion.se/login/index.php</a:t>
            </a:r>
            <a:r>
              <a:rPr lang="sv-SE" sz="1000" dirty="0"/>
              <a:t> </a:t>
            </a:r>
          </a:p>
        </p:txBody>
      </p:sp>
    </p:spTree>
    <p:extLst>
      <p:ext uri="{BB962C8B-B14F-4D97-AF65-F5344CB8AC3E}">
        <p14:creationId xmlns:p14="http://schemas.microsoft.com/office/powerpoint/2010/main" val="29959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E7DB380-62EB-1871-85EE-0C27CC3287BF}"/>
              </a:ext>
            </a:extLst>
          </p:cNvPr>
          <p:cNvSpPr>
            <a:spLocks noGrp="1"/>
          </p:cNvSpPr>
          <p:nvPr>
            <p:ph type="body" sz="quarter" idx="10"/>
          </p:nvPr>
        </p:nvSpPr>
        <p:spPr/>
        <p:txBody>
          <a:bodyPr/>
          <a:lstStyle/>
          <a:p>
            <a:r>
              <a:rPr lang="sv-SE" dirty="0"/>
              <a:t>Om jag inte sköter mig</a:t>
            </a:r>
          </a:p>
        </p:txBody>
      </p:sp>
      <p:sp>
        <p:nvSpPr>
          <p:cNvPr id="3" name="Platshållare för text 2">
            <a:extLst>
              <a:ext uri="{FF2B5EF4-FFF2-40B4-BE49-F238E27FC236}">
                <a16:creationId xmlns:a16="http://schemas.microsoft.com/office/drawing/2014/main" id="{FF372B7D-8328-B2F9-686F-667D31ED7753}"/>
              </a:ext>
            </a:extLst>
          </p:cNvPr>
          <p:cNvSpPr>
            <a:spLocks noGrp="1"/>
          </p:cNvSpPr>
          <p:nvPr>
            <p:ph type="body" sz="quarter" idx="11"/>
          </p:nvPr>
        </p:nvSpPr>
        <p:spPr/>
        <p:txBody>
          <a:bodyPr/>
          <a:lstStyle/>
          <a:p>
            <a:r>
              <a:rPr lang="sv-SE" sz="1600" b="0" i="0" dirty="0">
                <a:solidFill>
                  <a:srgbClr val="313537"/>
                </a:solidFill>
                <a:effectLst/>
                <a:latin typeface="+mj-lt"/>
              </a:rPr>
              <a:t>I berättelsen får du träffa Sandra som är mamma till Esme. De är hos tandläkaren för att undersöka dotterns tänder. Men besöket tar en obehaglig vändning när Sandras romska bakgrund lyfts som orsak till Esmes tandhygien.  </a:t>
            </a:r>
          </a:p>
          <a:p>
            <a:r>
              <a:rPr lang="sv-SE" sz="2400" i="0" dirty="0">
                <a:solidFill>
                  <a:srgbClr val="313537"/>
                </a:solidFill>
                <a:effectLst/>
              </a:rPr>
              <a:t>Diskutera i mindre grupper, ca 2-4 personer, under 5 minuter nedanstående fråga:</a:t>
            </a:r>
          </a:p>
          <a:p>
            <a:pPr marL="457200" indent="-457200">
              <a:buFont typeface="Arial" panose="020B0604020202020204" pitchFamily="34" charset="0"/>
              <a:buChar char="•"/>
            </a:pPr>
            <a:r>
              <a:rPr lang="sv-SE" sz="2400" i="0" dirty="0">
                <a:solidFill>
                  <a:srgbClr val="313537"/>
                </a:solidFill>
                <a:effectLst/>
              </a:rPr>
              <a:t>Vilka konsekvenser tror du att bemötandesituationen kan få för mamman Sandra och dottern Esme?</a:t>
            </a:r>
          </a:p>
          <a:p>
            <a:pPr marL="457200" indent="-457200">
              <a:buFont typeface="Arial" panose="020B0604020202020204" pitchFamily="34" charset="0"/>
              <a:buChar char="•"/>
            </a:pPr>
            <a:r>
              <a:rPr lang="sv-SE" sz="2400" dirty="0">
                <a:solidFill>
                  <a:srgbClr val="313537"/>
                </a:solidFill>
              </a:rPr>
              <a:t>Hur skulle man kunna arbeta för att öka tilliten mellan hälso- och sjukvården och patienten?</a:t>
            </a:r>
            <a:endParaRPr lang="sv-SE" sz="2400" dirty="0"/>
          </a:p>
        </p:txBody>
      </p:sp>
      <p:pic>
        <p:nvPicPr>
          <p:cNvPr id="5" name="Bildobjekt 4">
            <a:extLst>
              <a:ext uri="{FF2B5EF4-FFF2-40B4-BE49-F238E27FC236}">
                <a16:creationId xmlns:a16="http://schemas.microsoft.com/office/drawing/2014/main" id="{8FC676A2-9820-6EB8-D619-D0ADBB6AE240}"/>
              </a:ext>
            </a:extLst>
          </p:cNvPr>
          <p:cNvPicPr>
            <a:picLocks noChangeAspect="1"/>
          </p:cNvPicPr>
          <p:nvPr/>
        </p:nvPicPr>
        <p:blipFill>
          <a:blip r:embed="rId3"/>
          <a:stretch>
            <a:fillRect/>
          </a:stretch>
        </p:blipFill>
        <p:spPr>
          <a:xfrm>
            <a:off x="9170900" y="229432"/>
            <a:ext cx="2748682" cy="1552927"/>
          </a:xfrm>
          <a:prstGeom prst="rect">
            <a:avLst/>
          </a:prstGeom>
        </p:spPr>
      </p:pic>
      <p:sp>
        <p:nvSpPr>
          <p:cNvPr id="7" name="Ellips 6">
            <a:extLst>
              <a:ext uri="{FF2B5EF4-FFF2-40B4-BE49-F238E27FC236}">
                <a16:creationId xmlns:a16="http://schemas.microsoft.com/office/drawing/2014/main" id="{9DF02AF0-40BF-EBCF-8F2A-708ADCBF9783}"/>
              </a:ext>
            </a:extLst>
          </p:cNvPr>
          <p:cNvSpPr/>
          <p:nvPr/>
        </p:nvSpPr>
        <p:spPr>
          <a:xfrm>
            <a:off x="1007534" y="5685367"/>
            <a:ext cx="1521882" cy="103293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Lyssna på/läs separat ljudberättelse/manus </a:t>
            </a:r>
          </a:p>
        </p:txBody>
      </p:sp>
      <p:sp>
        <p:nvSpPr>
          <p:cNvPr id="6" name="textruta 5">
            <a:extLst>
              <a:ext uri="{FF2B5EF4-FFF2-40B4-BE49-F238E27FC236}">
                <a16:creationId xmlns:a16="http://schemas.microsoft.com/office/drawing/2014/main" id="{29363345-970D-8AA7-435C-D2A6ACFEA503}"/>
              </a:ext>
            </a:extLst>
          </p:cNvPr>
          <p:cNvSpPr txBox="1"/>
          <p:nvPr/>
        </p:nvSpPr>
        <p:spPr>
          <a:xfrm>
            <a:off x="2708366" y="5892768"/>
            <a:ext cx="6096000" cy="400110"/>
          </a:xfrm>
          <a:prstGeom prst="rect">
            <a:avLst/>
          </a:prstGeom>
          <a:noFill/>
        </p:spPr>
        <p:txBody>
          <a:bodyPr wrap="square">
            <a:spAutoFit/>
          </a:bodyPr>
          <a:lstStyle/>
          <a:p>
            <a:r>
              <a:rPr lang="sv-SE" sz="1000" dirty="0"/>
              <a:t>Ljudberättelse och manus finns i webbutbildningen Jämlik sjukvård – en webbutbildning om rasism och likvärdigt patientbemötande, del 4, på Lärande region: </a:t>
            </a:r>
            <a:r>
              <a:rPr lang="sv-SE" sz="1000" dirty="0">
                <a:hlinkClick r:id="rId4"/>
              </a:rPr>
              <a:t>https://www.laranderegion.se/login/index.php</a:t>
            </a:r>
            <a:r>
              <a:rPr lang="sv-SE" sz="1000" dirty="0"/>
              <a:t> </a:t>
            </a:r>
          </a:p>
        </p:txBody>
      </p:sp>
    </p:spTree>
    <p:extLst>
      <p:ext uri="{BB962C8B-B14F-4D97-AF65-F5344CB8AC3E}">
        <p14:creationId xmlns:p14="http://schemas.microsoft.com/office/powerpoint/2010/main" val="399529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F32EF733-9ADA-950D-C57E-A8493280F804}"/>
              </a:ext>
            </a:extLst>
          </p:cNvPr>
          <p:cNvSpPr>
            <a:spLocks noGrp="1"/>
          </p:cNvSpPr>
          <p:nvPr>
            <p:ph type="body" sz="quarter" idx="10"/>
          </p:nvPr>
        </p:nvSpPr>
        <p:spPr>
          <a:xfrm>
            <a:off x="1014105" y="1266825"/>
            <a:ext cx="10272185" cy="3847041"/>
          </a:xfrm>
        </p:spPr>
        <p:txBody>
          <a:bodyPr/>
          <a:lstStyle/>
          <a:p>
            <a:pPr algn="ctr"/>
            <a:r>
              <a:rPr lang="sv-SE" sz="3600" dirty="0"/>
              <a:t>Fördjupningsövning </a:t>
            </a:r>
          </a:p>
          <a:p>
            <a:pPr algn="ctr"/>
            <a:r>
              <a:rPr lang="sv-SE" dirty="0"/>
              <a:t>Att planera för likvärdiga patientmöten</a:t>
            </a:r>
          </a:p>
          <a:p>
            <a:pPr algn="ctr"/>
            <a:r>
              <a:rPr lang="sv-SE" sz="3200" dirty="0"/>
              <a:t>Patientperspektiv</a:t>
            </a:r>
          </a:p>
          <a:p>
            <a:pPr algn="ctr"/>
            <a:endParaRPr lang="sv-SE" sz="3200" dirty="0"/>
          </a:p>
          <a:p>
            <a:pPr algn="ctr"/>
            <a:r>
              <a:rPr lang="sv-SE" sz="2000" dirty="0"/>
              <a:t>Fördjupningsövning för er som vill arbeta ytterligare</a:t>
            </a:r>
          </a:p>
        </p:txBody>
      </p:sp>
    </p:spTree>
    <p:extLst>
      <p:ext uri="{BB962C8B-B14F-4D97-AF65-F5344CB8AC3E}">
        <p14:creationId xmlns:p14="http://schemas.microsoft.com/office/powerpoint/2010/main" val="263049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1A405FF6-418F-3913-5591-C3013F5183CB}"/>
              </a:ext>
            </a:extLst>
          </p:cNvPr>
          <p:cNvSpPr>
            <a:spLocks noGrp="1"/>
          </p:cNvSpPr>
          <p:nvPr>
            <p:ph type="body" sz="quarter" idx="10"/>
          </p:nvPr>
        </p:nvSpPr>
        <p:spPr/>
        <p:txBody>
          <a:bodyPr/>
          <a:lstStyle/>
          <a:p>
            <a:r>
              <a:rPr lang="sv-SE" dirty="0"/>
              <a:t>Likvärdiga patientmöten</a:t>
            </a:r>
          </a:p>
        </p:txBody>
      </p:sp>
      <p:sp>
        <p:nvSpPr>
          <p:cNvPr id="5" name="Platshållare för text 2">
            <a:extLst>
              <a:ext uri="{FF2B5EF4-FFF2-40B4-BE49-F238E27FC236}">
                <a16:creationId xmlns:a16="http://schemas.microsoft.com/office/drawing/2014/main" id="{28BEC150-D1BF-9CAD-AC48-D6421BDEA395}"/>
              </a:ext>
            </a:extLst>
          </p:cNvPr>
          <p:cNvSpPr>
            <a:spLocks noGrp="1"/>
          </p:cNvSpPr>
          <p:nvPr>
            <p:ph type="body" sz="quarter" idx="11"/>
          </p:nvPr>
        </p:nvSpPr>
        <p:spPr>
          <a:xfrm>
            <a:off x="1007534" y="1650999"/>
            <a:ext cx="10272185" cy="3602205"/>
          </a:xfrm>
        </p:spPr>
        <p:txBody>
          <a:bodyPr/>
          <a:lstStyle/>
          <a:p>
            <a:r>
              <a:rPr lang="sv-SE" sz="2000" b="1" i="0" dirty="0">
                <a:solidFill>
                  <a:srgbClr val="313537"/>
                </a:solidFill>
                <a:effectLst/>
              </a:rPr>
              <a:t>Diskutera i mindre grupper, ca 2-4 personer, under 10 minuter nedanstående frågor:</a:t>
            </a:r>
            <a:endParaRPr lang="sv-SE" sz="2000" b="1" dirty="0"/>
          </a:p>
          <a:p>
            <a:pPr marL="457200" indent="-457200">
              <a:buFont typeface="Arial" panose="020B0604020202020204" pitchFamily="34" charset="0"/>
              <a:buChar char="•"/>
            </a:pPr>
            <a:r>
              <a:rPr lang="sv-SE" sz="2000" dirty="0"/>
              <a:t>Vad är skillnaden mellan ett likadant bemötande och ett likvärdigt bemötande?</a:t>
            </a:r>
          </a:p>
          <a:p>
            <a:pPr marL="457200" indent="-457200">
              <a:buFont typeface="Arial" panose="020B0604020202020204" pitchFamily="34" charset="0"/>
              <a:buChar char="•"/>
            </a:pPr>
            <a:r>
              <a:rPr lang="sv-SE" sz="2000" dirty="0"/>
              <a:t>Vad kan ni behöva tänka på</a:t>
            </a:r>
          </a:p>
          <a:p>
            <a:pPr marL="1066785" lvl="1" indent="-457200">
              <a:buFont typeface="Arial" panose="020B0604020202020204" pitchFamily="34" charset="0"/>
              <a:buChar char="•"/>
            </a:pPr>
            <a:r>
              <a:rPr lang="sv-SE" sz="2000" dirty="0"/>
              <a:t>inför,</a:t>
            </a:r>
          </a:p>
          <a:p>
            <a:pPr marL="1066785" lvl="1" indent="-457200">
              <a:buFont typeface="Arial" panose="020B0604020202020204" pitchFamily="34" charset="0"/>
              <a:buChar char="•"/>
            </a:pPr>
            <a:r>
              <a:rPr lang="sv-SE" sz="2000" dirty="0"/>
              <a:t>under,</a:t>
            </a:r>
          </a:p>
          <a:p>
            <a:pPr marL="1066785" lvl="1" indent="-457200">
              <a:buFont typeface="Arial" panose="020B0604020202020204" pitchFamily="34" charset="0"/>
              <a:buChar char="•"/>
            </a:pPr>
            <a:r>
              <a:rPr lang="sv-SE" sz="2000" dirty="0"/>
              <a:t>efter </a:t>
            </a:r>
          </a:p>
          <a:p>
            <a:r>
              <a:rPr lang="sv-SE" sz="2000" dirty="0"/>
              <a:t>      …ett patientmöte?</a:t>
            </a:r>
          </a:p>
          <a:p>
            <a:endParaRPr lang="sv-SE" b="1" dirty="0"/>
          </a:p>
        </p:txBody>
      </p:sp>
      <p:sp>
        <p:nvSpPr>
          <p:cNvPr id="7" name="Platshållare för text 6">
            <a:extLst>
              <a:ext uri="{FF2B5EF4-FFF2-40B4-BE49-F238E27FC236}">
                <a16:creationId xmlns:a16="http://schemas.microsoft.com/office/drawing/2014/main" id="{E392A21B-C961-1331-311A-8D7D0F3DAC21}"/>
              </a:ext>
            </a:extLst>
          </p:cNvPr>
          <p:cNvSpPr>
            <a:spLocks noGrp="1"/>
          </p:cNvSpPr>
          <p:nvPr>
            <p:ph type="body" sz="quarter" idx="13"/>
          </p:nvPr>
        </p:nvSpPr>
        <p:spPr/>
        <p:txBody>
          <a:bodyPr/>
          <a:lstStyle/>
          <a:p>
            <a:r>
              <a:rPr lang="sv-SE" dirty="0"/>
              <a:t> </a:t>
            </a:r>
          </a:p>
        </p:txBody>
      </p:sp>
    </p:spTree>
    <p:extLst>
      <p:ext uri="{BB962C8B-B14F-4D97-AF65-F5344CB8AC3E}">
        <p14:creationId xmlns:p14="http://schemas.microsoft.com/office/powerpoint/2010/main" val="110008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25CE54A-FA1B-8B28-F1F5-D8DA6531B65F}"/>
              </a:ext>
            </a:extLst>
          </p:cNvPr>
          <p:cNvSpPr>
            <a:spLocks noGrp="1"/>
          </p:cNvSpPr>
          <p:nvPr>
            <p:ph type="body" sz="quarter" idx="11"/>
          </p:nvPr>
        </p:nvSpPr>
        <p:spPr>
          <a:xfrm>
            <a:off x="819151" y="903817"/>
            <a:ext cx="3105151" cy="5050366"/>
          </a:xfrm>
          <a:solidFill>
            <a:schemeClr val="accent5"/>
          </a:solidFill>
        </p:spPr>
        <p:txBody>
          <a:bodyPr/>
          <a:lstStyle/>
          <a:p>
            <a:r>
              <a:rPr lang="sv-SE" sz="1800" b="1" dirty="0"/>
              <a:t>Inför</a:t>
            </a:r>
          </a:p>
          <a:p>
            <a:r>
              <a:rPr lang="sv-SE" sz="1100" b="1" dirty="0"/>
              <a:t>Fundera på: </a:t>
            </a:r>
            <a:r>
              <a:rPr lang="sv-SE" sz="1100" dirty="0"/>
              <a:t>Vilka frågor brukar vi vanligtvis ställa vid ett mottagningsbesök; är frågorna lätta att förstå? Kan de besvaras av alla? Finns det tillfällen då vi bör anpassa frågor för att fånga de olika förutsättningar som vårdsökande har?</a:t>
            </a:r>
          </a:p>
          <a:p>
            <a:r>
              <a:rPr lang="sv-SE" sz="1100" b="1" dirty="0"/>
              <a:t>Reflektera kring: </a:t>
            </a:r>
            <a:r>
              <a:rPr lang="sv-SE" sz="1100" dirty="0"/>
              <a:t>Ibland ställer vi frågor till vissa patienter som vi kanske inte hade ställt till andra. Det kan därför vara nödvändigt för oss att reflektera kring vilka frågor vi ställer och varför. Hur kan det påverka den information vi får, eller inte får, om patientens hälsa?</a:t>
            </a:r>
          </a:p>
          <a:p>
            <a:r>
              <a:rPr lang="sv-SE" sz="1100" b="1" dirty="0"/>
              <a:t>Fundera på: </a:t>
            </a:r>
            <a:r>
              <a:rPr lang="sv-SE" sz="1100" dirty="0"/>
              <a:t>På vilka sätt riskerar frågorna jag ställer till patienten att bära på stereotypa föreställningar om patientens hudfärg eller förmodade religiösa eller etniska bakgrund?</a:t>
            </a:r>
          </a:p>
          <a:p>
            <a:r>
              <a:rPr lang="sv-SE" sz="1100" b="1" dirty="0"/>
              <a:t>Fundera på: </a:t>
            </a:r>
            <a:r>
              <a:rPr lang="sv-SE" sz="1100" dirty="0"/>
              <a:t>Hur tänker jag som vårdpersonal kring patientens livssituation, tidigare erfarenheter av sjukvården och benägenhet att söka vård? </a:t>
            </a:r>
          </a:p>
          <a:p>
            <a:r>
              <a:rPr lang="sv-SE" sz="1100" b="1" dirty="0"/>
              <a:t>Kring tolk: </a:t>
            </a:r>
            <a:r>
              <a:rPr lang="sv-SE" sz="1100" dirty="0"/>
              <a:t>Undersök om tolk behövs och kontrollera att rätt språktolk är beställd.</a:t>
            </a:r>
          </a:p>
        </p:txBody>
      </p:sp>
      <p:sp>
        <p:nvSpPr>
          <p:cNvPr id="5" name="Platshållare för text 2">
            <a:extLst>
              <a:ext uri="{FF2B5EF4-FFF2-40B4-BE49-F238E27FC236}">
                <a16:creationId xmlns:a16="http://schemas.microsoft.com/office/drawing/2014/main" id="{2A3923DB-4584-94B7-AEE5-3E3719CDA031}"/>
              </a:ext>
            </a:extLst>
          </p:cNvPr>
          <p:cNvSpPr txBox="1">
            <a:spLocks/>
          </p:cNvSpPr>
          <p:nvPr/>
        </p:nvSpPr>
        <p:spPr>
          <a:xfrm>
            <a:off x="4543424" y="332110"/>
            <a:ext cx="3105151" cy="5645357"/>
          </a:xfrm>
          <a:prstGeom prst="rect">
            <a:avLst/>
          </a:prstGeom>
          <a:solidFill>
            <a:schemeClr val="accent5"/>
          </a:solidFill>
        </p:spPr>
        <p:txBody>
          <a:bodyPr vert="horz" lIns="91440" tIns="45720" rIns="91440" bIns="45720" rtlCol="0">
            <a:noAutofit/>
          </a:bodyPr>
          <a:lstStyle>
            <a:lvl1pPr marL="0" indent="0" algn="l" defTabSz="1219170" rtl="0" eaLnBrk="1" latinLnBrk="0" hangingPunct="1">
              <a:spcBef>
                <a:spcPts val="800"/>
              </a:spcBef>
              <a:spcAft>
                <a:spcPts val="800"/>
              </a:spcAft>
              <a:buClr>
                <a:srgbClr val="0050A0"/>
              </a:buClr>
              <a:buFont typeface="Arial" panose="020B0604020202020204" pitchFamily="34" charset="0"/>
              <a:buNone/>
              <a:defRPr sz="2667" kern="1200">
                <a:solidFill>
                  <a:schemeClr val="tx1"/>
                </a:solidFill>
                <a:latin typeface="+mn-lt"/>
                <a:ea typeface="+mn-ea"/>
                <a:cs typeface="Arial" panose="020B0604020202020204" pitchFamily="34" charset="0"/>
              </a:defRPr>
            </a:lvl1pPr>
            <a:lvl2pPr marL="609585" indent="0" algn="l" defTabSz="1219170" rtl="0" eaLnBrk="1" latinLnBrk="0" hangingPunct="1">
              <a:spcBef>
                <a:spcPct val="20000"/>
              </a:spcBef>
              <a:buClr>
                <a:srgbClr val="0050A0"/>
              </a:buClr>
              <a:buFont typeface="Arial" panose="020B0604020202020204" pitchFamily="34" charset="0"/>
              <a:buNone/>
              <a:defRPr sz="2400" kern="1200">
                <a:solidFill>
                  <a:schemeClr val="tx1"/>
                </a:solidFill>
                <a:latin typeface="+mn-lt"/>
                <a:ea typeface="+mn-ea"/>
                <a:cs typeface="+mn-cs"/>
              </a:defRPr>
            </a:lvl2pPr>
            <a:lvl3pPr marL="1219170" indent="0" algn="l" defTabSz="1219170" rtl="0" eaLnBrk="1" latinLnBrk="0" hangingPunct="1">
              <a:spcBef>
                <a:spcPct val="20000"/>
              </a:spcBef>
              <a:buClr>
                <a:srgbClr val="0050A0"/>
              </a:buClr>
              <a:buFont typeface="Arial" panose="020B0604020202020204" pitchFamily="34" charset="0"/>
              <a:buNone/>
              <a:defRPr sz="2133" kern="1200">
                <a:solidFill>
                  <a:schemeClr val="tx1"/>
                </a:solidFill>
                <a:latin typeface="+mn-lt"/>
                <a:ea typeface="+mn-ea"/>
                <a:cs typeface="+mn-cs"/>
              </a:defRPr>
            </a:lvl3pPr>
            <a:lvl4pPr marL="1828754" indent="0" algn="l" defTabSz="1219170" rtl="0" eaLnBrk="1" latinLnBrk="0" hangingPunct="1">
              <a:spcBef>
                <a:spcPct val="20000"/>
              </a:spcBef>
              <a:buClr>
                <a:srgbClr val="0050A0"/>
              </a:buClr>
              <a:buFont typeface="Arial" panose="020B0604020202020204" pitchFamily="34" charset="0"/>
              <a:buNone/>
              <a:defRPr sz="1867" kern="1200">
                <a:solidFill>
                  <a:schemeClr val="tx1"/>
                </a:solidFill>
                <a:latin typeface="+mn-lt"/>
                <a:ea typeface="+mn-ea"/>
                <a:cs typeface="+mn-cs"/>
              </a:defRPr>
            </a:lvl4pPr>
            <a:lvl5pPr marL="2438339" indent="0" algn="l" defTabSz="121917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sv-SE" sz="1800" b="1" dirty="0"/>
              <a:t>Under</a:t>
            </a:r>
          </a:p>
          <a:p>
            <a:pPr algn="l" fontAlgn="base"/>
            <a:r>
              <a:rPr lang="sv-SE" sz="1100" b="1" i="0" dirty="0">
                <a:solidFill>
                  <a:srgbClr val="313537"/>
                </a:solidFill>
                <a:effectLst/>
              </a:rPr>
              <a:t>Säkerställ</a:t>
            </a:r>
            <a:r>
              <a:rPr lang="sv-SE" sz="1100" b="0" i="0" dirty="0">
                <a:solidFill>
                  <a:srgbClr val="313537"/>
                </a:solidFill>
                <a:effectLst/>
              </a:rPr>
              <a:t>: Om tolk används, säkerställ att tolken talar samma språk som patienten. Säkerställ också att tolken har förutsättningar för att genomföra samtalen, att hen är fokuserad på uppdraget och att patienten inte känner tolken sen tidigare. Avbryt mötet ifall mötet inte går rätt till eller inte känns bra. </a:t>
            </a:r>
          </a:p>
          <a:p>
            <a:pPr algn="l" fontAlgn="base"/>
            <a:r>
              <a:rPr lang="sv-SE" sz="1100" b="1" i="0" dirty="0">
                <a:solidFill>
                  <a:srgbClr val="000000"/>
                </a:solidFill>
                <a:effectLst/>
              </a:rPr>
              <a:t>Kom ihåg</a:t>
            </a:r>
            <a:r>
              <a:rPr lang="sv-SE" sz="1100" b="0" i="0" dirty="0">
                <a:solidFill>
                  <a:srgbClr val="313537"/>
                </a:solidFill>
                <a:effectLst/>
              </a:rPr>
              <a:t>: Håll dig till syftet med patientmötet, hamna inte i ämnen som inte är relevanta för patientbesöket.</a:t>
            </a:r>
          </a:p>
          <a:p>
            <a:pPr algn="l" fontAlgn="base"/>
            <a:r>
              <a:rPr lang="sv-SE" sz="1100" b="1" i="0" dirty="0">
                <a:solidFill>
                  <a:srgbClr val="313537"/>
                </a:solidFill>
                <a:effectLst/>
              </a:rPr>
              <a:t>Kom ihåg</a:t>
            </a:r>
            <a:r>
              <a:rPr lang="sv-SE" sz="1100" b="0" i="0" dirty="0">
                <a:solidFill>
                  <a:srgbClr val="313537"/>
                </a:solidFill>
                <a:effectLst/>
              </a:rPr>
              <a:t>: Låt patienten vara delaktig i mötet. Personcentrerad vård bidrar till bättre patientsäkerhet. Sträva efter att arbeta förebyggande med det yttersta syftet att </a:t>
            </a:r>
            <a:r>
              <a:rPr lang="sv-SE" sz="1100" b="0" i="0" dirty="0" err="1">
                <a:solidFill>
                  <a:srgbClr val="313537"/>
                </a:solidFill>
                <a:effectLst/>
              </a:rPr>
              <a:t>vårdskador</a:t>
            </a:r>
            <a:r>
              <a:rPr lang="sv-SE" sz="1100" b="0" i="0" dirty="0">
                <a:solidFill>
                  <a:srgbClr val="313537"/>
                </a:solidFill>
                <a:effectLst/>
              </a:rPr>
              <a:t> och bristande bemötande aldrig ska inträffa.</a:t>
            </a:r>
          </a:p>
          <a:p>
            <a:pPr algn="l" fontAlgn="base"/>
            <a:r>
              <a:rPr lang="sv-SE" sz="1100" b="1" i="0" dirty="0">
                <a:solidFill>
                  <a:srgbClr val="313537"/>
                </a:solidFill>
                <a:effectLst/>
              </a:rPr>
              <a:t>Kom ihåg</a:t>
            </a:r>
            <a:r>
              <a:rPr lang="sv-SE" sz="1100" b="0" i="0" dirty="0">
                <a:solidFill>
                  <a:srgbClr val="313537"/>
                </a:solidFill>
                <a:effectLst/>
              </a:rPr>
              <a:t>: Säkerställ att patienten har förstått informationen. Till exempel kan vi fråga om patienten har förstått hur hen ska använda medicin, när patienten ska kontakta vården igen och om hen vet hur egenvården ska utföras. </a:t>
            </a:r>
          </a:p>
          <a:p>
            <a:pPr algn="l" fontAlgn="base"/>
            <a:r>
              <a:rPr lang="sv-SE" sz="1100" b="1" i="0" dirty="0">
                <a:solidFill>
                  <a:srgbClr val="000000"/>
                </a:solidFill>
                <a:effectLst/>
              </a:rPr>
              <a:t>Undvik</a:t>
            </a:r>
            <a:r>
              <a:rPr lang="sv-SE" sz="1100" b="0" i="0" dirty="0">
                <a:solidFill>
                  <a:srgbClr val="313537"/>
                </a:solidFill>
                <a:effectLst/>
              </a:rPr>
              <a:t>: Gör inte antaganden om patientens förmågor eller livssituation utifrån vad du ser i patientens utseende, hudfärg eller andra identitetsmarkörer.</a:t>
            </a:r>
          </a:p>
          <a:p>
            <a:endParaRPr lang="sv-SE" dirty="0"/>
          </a:p>
        </p:txBody>
      </p:sp>
      <p:sp>
        <p:nvSpPr>
          <p:cNvPr id="6" name="Platshållare för text 2">
            <a:extLst>
              <a:ext uri="{FF2B5EF4-FFF2-40B4-BE49-F238E27FC236}">
                <a16:creationId xmlns:a16="http://schemas.microsoft.com/office/drawing/2014/main" id="{1FDBD22F-4E4B-4F40-2301-DFE36AE0A20D}"/>
              </a:ext>
            </a:extLst>
          </p:cNvPr>
          <p:cNvSpPr txBox="1">
            <a:spLocks/>
          </p:cNvSpPr>
          <p:nvPr/>
        </p:nvSpPr>
        <p:spPr>
          <a:xfrm>
            <a:off x="8267697" y="332110"/>
            <a:ext cx="3105151" cy="3926623"/>
          </a:xfrm>
          <a:prstGeom prst="rect">
            <a:avLst/>
          </a:prstGeom>
          <a:solidFill>
            <a:schemeClr val="accent5"/>
          </a:solidFill>
        </p:spPr>
        <p:txBody>
          <a:bodyPr vert="horz" lIns="91440" tIns="45720" rIns="91440" bIns="45720" rtlCol="0">
            <a:noAutofit/>
          </a:bodyPr>
          <a:lstStyle>
            <a:lvl1pPr marL="0" indent="0" algn="l" defTabSz="1219170" rtl="0" eaLnBrk="1" latinLnBrk="0" hangingPunct="1">
              <a:spcBef>
                <a:spcPts val="800"/>
              </a:spcBef>
              <a:spcAft>
                <a:spcPts val="800"/>
              </a:spcAft>
              <a:buClr>
                <a:srgbClr val="0050A0"/>
              </a:buClr>
              <a:buFont typeface="Arial" panose="020B0604020202020204" pitchFamily="34" charset="0"/>
              <a:buNone/>
              <a:defRPr sz="2667" kern="1200">
                <a:solidFill>
                  <a:schemeClr val="tx1"/>
                </a:solidFill>
                <a:latin typeface="+mn-lt"/>
                <a:ea typeface="+mn-ea"/>
                <a:cs typeface="Arial" panose="020B0604020202020204" pitchFamily="34" charset="0"/>
              </a:defRPr>
            </a:lvl1pPr>
            <a:lvl2pPr marL="609585" indent="0" algn="l" defTabSz="1219170" rtl="0" eaLnBrk="1" latinLnBrk="0" hangingPunct="1">
              <a:spcBef>
                <a:spcPct val="20000"/>
              </a:spcBef>
              <a:buClr>
                <a:srgbClr val="0050A0"/>
              </a:buClr>
              <a:buFont typeface="Arial" panose="020B0604020202020204" pitchFamily="34" charset="0"/>
              <a:buNone/>
              <a:defRPr sz="2400" kern="1200">
                <a:solidFill>
                  <a:schemeClr val="tx1"/>
                </a:solidFill>
                <a:latin typeface="+mn-lt"/>
                <a:ea typeface="+mn-ea"/>
                <a:cs typeface="+mn-cs"/>
              </a:defRPr>
            </a:lvl2pPr>
            <a:lvl3pPr marL="1219170" indent="0" algn="l" defTabSz="1219170" rtl="0" eaLnBrk="1" latinLnBrk="0" hangingPunct="1">
              <a:spcBef>
                <a:spcPct val="20000"/>
              </a:spcBef>
              <a:buClr>
                <a:srgbClr val="0050A0"/>
              </a:buClr>
              <a:buFont typeface="Arial" panose="020B0604020202020204" pitchFamily="34" charset="0"/>
              <a:buNone/>
              <a:defRPr sz="2133" kern="1200">
                <a:solidFill>
                  <a:schemeClr val="tx1"/>
                </a:solidFill>
                <a:latin typeface="+mn-lt"/>
                <a:ea typeface="+mn-ea"/>
                <a:cs typeface="+mn-cs"/>
              </a:defRPr>
            </a:lvl3pPr>
            <a:lvl4pPr marL="1828754" indent="0" algn="l" defTabSz="1219170" rtl="0" eaLnBrk="1" latinLnBrk="0" hangingPunct="1">
              <a:spcBef>
                <a:spcPct val="20000"/>
              </a:spcBef>
              <a:buClr>
                <a:srgbClr val="0050A0"/>
              </a:buClr>
              <a:buFont typeface="Arial" panose="020B0604020202020204" pitchFamily="34" charset="0"/>
              <a:buNone/>
              <a:defRPr sz="1867" kern="1200">
                <a:solidFill>
                  <a:schemeClr val="tx1"/>
                </a:solidFill>
                <a:latin typeface="+mn-lt"/>
                <a:ea typeface="+mn-ea"/>
                <a:cs typeface="+mn-cs"/>
              </a:defRPr>
            </a:lvl4pPr>
            <a:lvl5pPr marL="2438339" indent="0" algn="l" defTabSz="121917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sv-SE" sz="1800" b="1" dirty="0"/>
              <a:t>Efter</a:t>
            </a:r>
          </a:p>
          <a:p>
            <a:pPr algn="l" fontAlgn="base"/>
            <a:r>
              <a:rPr lang="sv-SE" sz="1100" b="1" i="0" dirty="0">
                <a:solidFill>
                  <a:srgbClr val="000000"/>
                </a:solidFill>
                <a:effectLst/>
                <a:latin typeface="var(--font-family-body)"/>
              </a:rPr>
              <a:t>Reflektera kring</a:t>
            </a:r>
            <a:r>
              <a:rPr lang="sv-SE" sz="1100" b="0" i="0" dirty="0">
                <a:solidFill>
                  <a:srgbClr val="313537"/>
                </a:solidFill>
                <a:effectLst/>
                <a:latin typeface="var(--font-family-body)"/>
              </a:rPr>
              <a:t>: Var det något som gick bra i mötet? Vad det något som gick mindre bra? Diskutera gärna med en kollega! Ge utrymme att lyfta upp egna upplevelser av bemötandesituationen. </a:t>
            </a:r>
          </a:p>
          <a:p>
            <a:pPr algn="l" fontAlgn="base"/>
            <a:r>
              <a:rPr lang="sv-SE" sz="1100" b="1" i="0" dirty="0">
                <a:solidFill>
                  <a:srgbClr val="000000"/>
                </a:solidFill>
                <a:effectLst/>
                <a:latin typeface="var(--font-family-body)"/>
              </a:rPr>
              <a:t>Glöm inte</a:t>
            </a:r>
            <a:r>
              <a:rPr lang="sv-SE" sz="1100" b="0" i="0" dirty="0">
                <a:solidFill>
                  <a:srgbClr val="313537"/>
                </a:solidFill>
                <a:effectLst/>
                <a:latin typeface="var(--font-family-body)"/>
              </a:rPr>
              <a:t>: Som del i en eventuell uppföljning, fråga om patientens upplevelse av det senaste </a:t>
            </a:r>
            <a:r>
              <a:rPr lang="sv-SE" sz="1100" b="0" i="0" dirty="0" err="1">
                <a:solidFill>
                  <a:srgbClr val="313537"/>
                </a:solidFill>
                <a:effectLst/>
                <a:latin typeface="var(--font-family-body)"/>
              </a:rPr>
              <a:t>vårdmötet</a:t>
            </a:r>
            <a:r>
              <a:rPr lang="sv-SE" sz="1100" b="0" i="0" dirty="0">
                <a:solidFill>
                  <a:srgbClr val="313537"/>
                </a:solidFill>
                <a:effectLst/>
                <a:latin typeface="var(--font-family-body)"/>
              </a:rPr>
              <a:t>. Ibland vågar inte patienten ställa frågor, så öppna gärna upp för den möjligheten. </a:t>
            </a:r>
          </a:p>
          <a:p>
            <a:pPr algn="l" fontAlgn="base"/>
            <a:r>
              <a:rPr lang="sv-SE" sz="1100" b="1" i="0" dirty="0">
                <a:solidFill>
                  <a:srgbClr val="313537"/>
                </a:solidFill>
                <a:effectLst/>
                <a:latin typeface="var(--font-family-body)"/>
              </a:rPr>
              <a:t>Kom ihåg</a:t>
            </a:r>
            <a:r>
              <a:rPr lang="sv-SE" sz="1100" b="0" i="0" dirty="0">
                <a:solidFill>
                  <a:srgbClr val="313537"/>
                </a:solidFill>
                <a:effectLst/>
                <a:latin typeface="var(--font-family-body)"/>
              </a:rPr>
              <a:t>: Skriv en avvikelserapport om exempelvis tolk eller annat inte har funkat korrekt. Boka i sådana fall ett nytt tolksamtal om kommunikationen inte fungerade, och se även över hur du som vårdpersonal har tagit till dig av det patienten berättat. Vi måste ta ansvar för att informationen kommer fram i patientmötet!</a:t>
            </a:r>
          </a:p>
          <a:p>
            <a:endParaRPr lang="sv-SE" dirty="0"/>
          </a:p>
        </p:txBody>
      </p:sp>
      <p:sp>
        <p:nvSpPr>
          <p:cNvPr id="9" name="textruta 8">
            <a:extLst>
              <a:ext uri="{FF2B5EF4-FFF2-40B4-BE49-F238E27FC236}">
                <a16:creationId xmlns:a16="http://schemas.microsoft.com/office/drawing/2014/main" id="{872F8221-6CB0-B165-3450-5148C03B49DF}"/>
              </a:ext>
            </a:extLst>
          </p:cNvPr>
          <p:cNvSpPr txBox="1"/>
          <p:nvPr/>
        </p:nvSpPr>
        <p:spPr>
          <a:xfrm>
            <a:off x="478910" y="332110"/>
            <a:ext cx="3445392" cy="297454"/>
          </a:xfrm>
          <a:prstGeom prst="rect">
            <a:avLst/>
          </a:prstGeom>
          <a:noFill/>
        </p:spPr>
        <p:txBody>
          <a:bodyPr wrap="square">
            <a:spAutoFit/>
          </a:bodyPr>
          <a:lstStyle/>
          <a:p>
            <a:pPr marL="0" marR="0" lvl="0" indent="0" algn="l" defTabSz="1219170" rtl="0" eaLnBrk="1" fontAlgn="auto" latinLnBrk="0" hangingPunct="1">
              <a:lnSpc>
                <a:spcPct val="100000"/>
              </a:lnSpc>
              <a:spcBef>
                <a:spcPct val="20000"/>
              </a:spcBef>
              <a:spcAft>
                <a:spcPts val="0"/>
              </a:spcAft>
              <a:buClr>
                <a:srgbClr val="0050A0"/>
              </a:buClr>
              <a:buSzTx/>
              <a:buFontTx/>
              <a:buNone/>
              <a:tabLst/>
              <a:defRPr/>
            </a:pPr>
            <a:r>
              <a:rPr kumimoji="0" lang="sv-SE" sz="1333" b="1" i="0" u="none" strike="noStrike" kern="1200" cap="none" spc="0" normalizeH="0" baseline="0" noProof="0" dirty="0">
                <a:ln>
                  <a:noFill/>
                </a:ln>
                <a:solidFill>
                  <a:srgbClr val="0050A0"/>
                </a:solidFill>
                <a:effectLst/>
                <a:uLnTx/>
                <a:uFillTx/>
                <a:latin typeface="Calibri"/>
                <a:ea typeface="+mn-ea"/>
                <a:cs typeface="Arial" panose="020B0604020202020204" pitchFamily="34" charset="0"/>
              </a:rPr>
              <a:t>Arbet</a:t>
            </a:r>
            <a:r>
              <a:rPr lang="sv-SE" sz="1333" b="1" dirty="0">
                <a:solidFill>
                  <a:srgbClr val="0050A0"/>
                </a:solidFill>
                <a:latin typeface="Calibri"/>
                <a:cs typeface="Arial" panose="020B0604020202020204" pitchFamily="34" charset="0"/>
              </a:rPr>
              <a:t>a</a:t>
            </a:r>
            <a:r>
              <a:rPr kumimoji="0" lang="sv-SE" sz="1333" b="1" i="0" u="none" strike="noStrike" kern="1200" cap="none" spc="0" normalizeH="0" baseline="0" noProof="0" dirty="0">
                <a:ln>
                  <a:noFill/>
                </a:ln>
                <a:solidFill>
                  <a:srgbClr val="0050A0"/>
                </a:solidFill>
                <a:effectLst/>
                <a:uLnTx/>
                <a:uFillTx/>
                <a:latin typeface="Calibri"/>
                <a:ea typeface="+mn-ea"/>
                <a:cs typeface="Arial" panose="020B0604020202020204" pitchFamily="34" charset="0"/>
              </a:rPr>
              <a:t> för likvärdigt bemötande </a:t>
            </a:r>
          </a:p>
        </p:txBody>
      </p:sp>
    </p:spTree>
    <p:extLst>
      <p:ext uri="{BB962C8B-B14F-4D97-AF65-F5344CB8AC3E}">
        <p14:creationId xmlns:p14="http://schemas.microsoft.com/office/powerpoint/2010/main" val="190268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F32EF733-9ADA-950D-C57E-A8493280F804}"/>
              </a:ext>
            </a:extLst>
          </p:cNvPr>
          <p:cNvSpPr>
            <a:spLocks noGrp="1"/>
          </p:cNvSpPr>
          <p:nvPr>
            <p:ph type="body" sz="quarter" idx="10"/>
          </p:nvPr>
        </p:nvSpPr>
        <p:spPr>
          <a:xfrm>
            <a:off x="1014105" y="1600200"/>
            <a:ext cx="10272185" cy="3513666"/>
          </a:xfrm>
        </p:spPr>
        <p:txBody>
          <a:bodyPr/>
          <a:lstStyle/>
          <a:p>
            <a:pPr algn="ctr"/>
            <a:r>
              <a:rPr lang="sv-SE" sz="3600" dirty="0"/>
              <a:t>Övning </a:t>
            </a:r>
          </a:p>
          <a:p>
            <a:pPr algn="ctr"/>
            <a:r>
              <a:rPr lang="sv-SE" dirty="0"/>
              <a:t>Två fall av rasism ur ett medarbetarperspektiv</a:t>
            </a:r>
          </a:p>
          <a:p>
            <a:pPr algn="ctr"/>
            <a:endParaRPr lang="sv-SE" sz="3200" dirty="0"/>
          </a:p>
          <a:p>
            <a:pPr algn="ctr"/>
            <a:r>
              <a:rPr lang="sv-SE" sz="2000" dirty="0"/>
              <a:t>Välj den ena eller båda av de kommande fallen, se länkar längst ner på respektive sida</a:t>
            </a:r>
          </a:p>
          <a:p>
            <a:pPr algn="ctr"/>
            <a:endParaRPr lang="sv-SE" sz="3200" dirty="0"/>
          </a:p>
        </p:txBody>
      </p:sp>
    </p:spTree>
    <p:extLst>
      <p:ext uri="{BB962C8B-B14F-4D97-AF65-F5344CB8AC3E}">
        <p14:creationId xmlns:p14="http://schemas.microsoft.com/office/powerpoint/2010/main" val="333241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3C6F14D-B7CF-C9FD-A28A-F5184823D866}"/>
              </a:ext>
            </a:extLst>
          </p:cNvPr>
          <p:cNvSpPr>
            <a:spLocks noGrp="1"/>
          </p:cNvSpPr>
          <p:nvPr>
            <p:ph type="body" sz="quarter" idx="10"/>
          </p:nvPr>
        </p:nvSpPr>
        <p:spPr/>
        <p:txBody>
          <a:bodyPr/>
          <a:lstStyle/>
          <a:p>
            <a:pPr algn="ctr"/>
            <a:r>
              <a:rPr lang="sv-SE" dirty="0"/>
              <a:t>Upplägg</a:t>
            </a:r>
          </a:p>
        </p:txBody>
      </p:sp>
      <p:sp>
        <p:nvSpPr>
          <p:cNvPr id="3" name="Platshållare för text 2">
            <a:extLst>
              <a:ext uri="{FF2B5EF4-FFF2-40B4-BE49-F238E27FC236}">
                <a16:creationId xmlns:a16="http://schemas.microsoft.com/office/drawing/2014/main" id="{FF3895DF-248A-BDF9-A753-471D8B88CF97}"/>
              </a:ext>
            </a:extLst>
          </p:cNvPr>
          <p:cNvSpPr>
            <a:spLocks noGrp="1"/>
          </p:cNvSpPr>
          <p:nvPr>
            <p:ph type="body" sz="quarter" idx="11"/>
          </p:nvPr>
        </p:nvSpPr>
        <p:spPr/>
        <p:txBody>
          <a:bodyPr/>
          <a:lstStyle/>
          <a:p>
            <a:pPr marL="457200" indent="-457200">
              <a:buFont typeface="Arial" panose="020B0604020202020204" pitchFamily="34" charset="0"/>
              <a:buChar char="•"/>
            </a:pPr>
            <a:r>
              <a:rPr lang="sv-SE" dirty="0"/>
              <a:t>Presentation av fall, 5 min</a:t>
            </a:r>
          </a:p>
          <a:p>
            <a:pPr marL="457200" indent="-457200">
              <a:buFont typeface="Arial" panose="020B0604020202020204" pitchFamily="34" charset="0"/>
              <a:buChar char="•"/>
            </a:pPr>
            <a:r>
              <a:rPr lang="sv-SE" dirty="0"/>
              <a:t>Gruppdiskussioner, ca 3-4 personer i varje, 15 minuter</a:t>
            </a:r>
          </a:p>
          <a:p>
            <a:pPr marL="457200" indent="-457200">
              <a:buFont typeface="Arial" panose="020B0604020202020204" pitchFamily="34" charset="0"/>
              <a:buChar char="•"/>
            </a:pPr>
            <a:r>
              <a:rPr lang="sv-SE" dirty="0"/>
              <a:t>Helgrupp, 10 min</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endParaRPr lang="sv-SE" dirty="0"/>
          </a:p>
        </p:txBody>
      </p:sp>
    </p:spTree>
    <p:extLst>
      <p:ext uri="{BB962C8B-B14F-4D97-AF65-F5344CB8AC3E}">
        <p14:creationId xmlns:p14="http://schemas.microsoft.com/office/powerpoint/2010/main" val="198985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B6304-DA80-4FE8-85B4-11A397B91C7C}"/>
              </a:ext>
            </a:extLst>
          </p:cNvPr>
          <p:cNvSpPr>
            <a:spLocks noGrp="1"/>
          </p:cNvSpPr>
          <p:nvPr>
            <p:ph type="ctrTitle"/>
          </p:nvPr>
        </p:nvSpPr>
        <p:spPr>
          <a:xfrm>
            <a:off x="959908" y="2084851"/>
            <a:ext cx="10272185" cy="1487619"/>
          </a:xfrm>
        </p:spPr>
        <p:txBody>
          <a:bodyPr/>
          <a:lstStyle/>
          <a:p>
            <a:pPr algn="ctr"/>
            <a:r>
              <a:rPr lang="sv-SE" dirty="0"/>
              <a:t>Ojämlikhet och rasism inom hälso- och sjukvården</a:t>
            </a:r>
          </a:p>
        </p:txBody>
      </p:sp>
    </p:spTree>
    <p:extLst>
      <p:ext uri="{BB962C8B-B14F-4D97-AF65-F5344CB8AC3E}">
        <p14:creationId xmlns:p14="http://schemas.microsoft.com/office/powerpoint/2010/main" val="259316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0D989E2-E979-1DB1-6DC0-68AD1712600D}"/>
              </a:ext>
            </a:extLst>
          </p:cNvPr>
          <p:cNvSpPr>
            <a:spLocks noGrp="1"/>
          </p:cNvSpPr>
          <p:nvPr>
            <p:ph type="body" sz="quarter" idx="10"/>
          </p:nvPr>
        </p:nvSpPr>
        <p:spPr/>
        <p:txBody>
          <a:bodyPr/>
          <a:lstStyle/>
          <a:p>
            <a:pPr algn="ctr"/>
            <a:r>
              <a:rPr lang="sv-SE" dirty="0"/>
              <a:t>Fall 4 - Sjuksköterskan</a:t>
            </a:r>
          </a:p>
        </p:txBody>
      </p:sp>
      <p:sp>
        <p:nvSpPr>
          <p:cNvPr id="3" name="Platshållare för text 2">
            <a:extLst>
              <a:ext uri="{FF2B5EF4-FFF2-40B4-BE49-F238E27FC236}">
                <a16:creationId xmlns:a16="http://schemas.microsoft.com/office/drawing/2014/main" id="{418C0B21-7F38-18B9-0B34-915355FF983F}"/>
              </a:ext>
            </a:extLst>
          </p:cNvPr>
          <p:cNvSpPr>
            <a:spLocks noGrp="1"/>
          </p:cNvSpPr>
          <p:nvPr>
            <p:ph type="body" sz="quarter" idx="11"/>
          </p:nvPr>
        </p:nvSpPr>
        <p:spPr/>
        <p:txBody>
          <a:bodyPr/>
          <a:lstStyle/>
          <a:p>
            <a:pPr marL="457200" indent="-457200">
              <a:buFont typeface="Arial" panose="020B0604020202020204" pitchFamily="34" charset="0"/>
              <a:buChar char="•"/>
            </a:pPr>
            <a:r>
              <a:rPr lang="sv-SE" dirty="0"/>
              <a:t>Utspelar sig i sjukhusets gemensamma fikarum</a:t>
            </a:r>
          </a:p>
          <a:p>
            <a:pPr marL="1066785" lvl="1" indent="-457200">
              <a:buFont typeface="Arial" panose="020B0604020202020204" pitchFamily="34" charset="0"/>
              <a:buChar char="•"/>
            </a:pPr>
            <a:r>
              <a:rPr lang="sv-SE" dirty="0"/>
              <a:t>Maria, sjuksköterska</a:t>
            </a:r>
          </a:p>
          <a:p>
            <a:pPr marL="1066785" lvl="1" indent="-457200">
              <a:buFont typeface="Arial" panose="020B0604020202020204" pitchFamily="34" charset="0"/>
              <a:buChar char="•"/>
            </a:pPr>
            <a:r>
              <a:rPr lang="sv-SE" dirty="0"/>
              <a:t>Bengt, läkare</a:t>
            </a:r>
          </a:p>
          <a:p>
            <a:pPr marL="1066785" lvl="1" indent="-457200">
              <a:buFont typeface="Arial" panose="020B0604020202020204" pitchFamily="34" charset="0"/>
              <a:buChar char="•"/>
            </a:pPr>
            <a:r>
              <a:rPr lang="sv-SE" dirty="0"/>
              <a:t>Marias kollega</a:t>
            </a:r>
          </a:p>
          <a:p>
            <a:pPr marL="457200" indent="-457200">
              <a:buFont typeface="Arial" panose="020B0604020202020204" pitchFamily="34" charset="0"/>
              <a:buChar char="•"/>
            </a:pPr>
            <a:r>
              <a:rPr lang="sv-SE" dirty="0"/>
              <a:t>Rasistiska uttalanden i relation till nyhet</a:t>
            </a:r>
          </a:p>
          <a:p>
            <a:pPr marL="457200" indent="-457200">
              <a:buFont typeface="Arial" panose="020B0604020202020204" pitchFamily="34" charset="0"/>
              <a:buChar char="•"/>
            </a:pPr>
            <a:r>
              <a:rPr lang="sv-SE" dirty="0"/>
              <a:t>Makt, mandat, status</a:t>
            </a:r>
          </a:p>
        </p:txBody>
      </p:sp>
      <p:sp>
        <p:nvSpPr>
          <p:cNvPr id="6" name="textruta 5">
            <a:extLst>
              <a:ext uri="{FF2B5EF4-FFF2-40B4-BE49-F238E27FC236}">
                <a16:creationId xmlns:a16="http://schemas.microsoft.com/office/drawing/2014/main" id="{0B1C537A-7642-592B-0B77-D4E309B198DE}"/>
              </a:ext>
            </a:extLst>
          </p:cNvPr>
          <p:cNvSpPr txBox="1"/>
          <p:nvPr/>
        </p:nvSpPr>
        <p:spPr>
          <a:xfrm>
            <a:off x="2612572" y="5935465"/>
            <a:ext cx="6096000" cy="553998"/>
          </a:xfrm>
          <a:prstGeom prst="rect">
            <a:avLst/>
          </a:prstGeom>
          <a:noFill/>
        </p:spPr>
        <p:txBody>
          <a:bodyPr wrap="square">
            <a:spAutoFit/>
          </a:bodyPr>
          <a:lstStyle/>
          <a:p>
            <a:r>
              <a:rPr lang="sv-SE" sz="1000" dirty="0"/>
              <a:t>Fallbeskrivningarna finns i webbutbildningen Jämlik sjukvård – en webbutbildning om rasism och likvärdigt patientbemötande, på första sidan under Arbeta vidare i din arbetsgrupp, på Lärande region: </a:t>
            </a:r>
            <a:r>
              <a:rPr lang="sv-SE" sz="1000" dirty="0">
                <a:hlinkClick r:id="rId2"/>
              </a:rPr>
              <a:t>https://www.laranderegion.se/login/index.php</a:t>
            </a:r>
            <a:r>
              <a:rPr lang="sv-SE" sz="1000" dirty="0"/>
              <a:t> </a:t>
            </a:r>
          </a:p>
        </p:txBody>
      </p:sp>
      <p:sp>
        <p:nvSpPr>
          <p:cNvPr id="7" name="Ellips 6">
            <a:extLst>
              <a:ext uri="{FF2B5EF4-FFF2-40B4-BE49-F238E27FC236}">
                <a16:creationId xmlns:a16="http://schemas.microsoft.com/office/drawing/2014/main" id="{D4E3B15E-DAAB-8629-267D-FC7CAC447FBD}"/>
              </a:ext>
            </a:extLst>
          </p:cNvPr>
          <p:cNvSpPr/>
          <p:nvPr/>
        </p:nvSpPr>
        <p:spPr>
          <a:xfrm>
            <a:off x="1007534" y="5685367"/>
            <a:ext cx="1521882" cy="103293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Läs separat fall-beskrivning</a:t>
            </a:r>
          </a:p>
        </p:txBody>
      </p:sp>
    </p:spTree>
    <p:extLst>
      <p:ext uri="{BB962C8B-B14F-4D97-AF65-F5344CB8AC3E}">
        <p14:creationId xmlns:p14="http://schemas.microsoft.com/office/powerpoint/2010/main" val="37263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242CFB8-B83C-535C-F42F-0CB6C59C533F}"/>
              </a:ext>
            </a:extLst>
          </p:cNvPr>
          <p:cNvSpPr>
            <a:spLocks noGrp="1"/>
          </p:cNvSpPr>
          <p:nvPr>
            <p:ph type="body" sz="quarter" idx="10"/>
          </p:nvPr>
        </p:nvSpPr>
        <p:spPr/>
        <p:txBody>
          <a:bodyPr/>
          <a:lstStyle/>
          <a:p>
            <a:r>
              <a:rPr lang="sv-SE" sz="3200" dirty="0"/>
              <a:t>Frågor att diskutera</a:t>
            </a:r>
          </a:p>
        </p:txBody>
      </p:sp>
      <p:sp>
        <p:nvSpPr>
          <p:cNvPr id="3" name="Platshållare för text 2">
            <a:extLst>
              <a:ext uri="{FF2B5EF4-FFF2-40B4-BE49-F238E27FC236}">
                <a16:creationId xmlns:a16="http://schemas.microsoft.com/office/drawing/2014/main" id="{6A9CDD28-3999-1704-4065-6990E1998D01}"/>
              </a:ext>
            </a:extLst>
          </p:cNvPr>
          <p:cNvSpPr>
            <a:spLocks noGrp="1"/>
          </p:cNvSpPr>
          <p:nvPr>
            <p:ph type="body" sz="quarter" idx="11"/>
          </p:nvPr>
        </p:nvSpPr>
        <p:spPr/>
        <p:txBody>
          <a:bodyPr/>
          <a:lstStyle/>
          <a:p>
            <a:pPr marL="285750" indent="-285750">
              <a:buFont typeface="Arial" panose="020B0604020202020204" pitchFamily="34" charset="0"/>
              <a:buChar char="•"/>
            </a:pPr>
            <a:r>
              <a:rPr lang="sv-SE" sz="2000" b="0" i="0" u="none" strike="noStrike" baseline="0" dirty="0">
                <a:solidFill>
                  <a:srgbClr val="000000"/>
                </a:solidFill>
                <a:latin typeface="Calibri" panose="020F0502020204030204" pitchFamily="34" charset="0"/>
              </a:rPr>
              <a:t>Reflektera över hur Bengts möjlighet att uttrycka sig påverkas av titel, ålder, kön med mera. Hur påverkar Bengt jargongen på arbetsplatsen och vilka åsikter som är möjliga att uttrycka? </a:t>
            </a:r>
            <a:endParaRPr lang="sv-SE" sz="2000" dirty="0">
              <a:solidFill>
                <a:srgbClr val="000000"/>
              </a:solidFill>
              <a:latin typeface="Calibri" panose="020F0502020204030204" pitchFamily="34" charset="0"/>
            </a:endParaRPr>
          </a:p>
          <a:p>
            <a:pPr marL="285750" indent="-285750">
              <a:buFont typeface="Arial" panose="020B0604020202020204" pitchFamily="34" charset="0"/>
              <a:buChar char="•"/>
            </a:pPr>
            <a:r>
              <a:rPr lang="sv-SE" sz="2000" b="0" i="0" u="none" strike="noStrike" baseline="0" dirty="0">
                <a:latin typeface="Calibri" panose="020F0502020204030204" pitchFamily="34" charset="0"/>
              </a:rPr>
              <a:t>Hur tror ni att Marias möjlighet att säga ifrån till Bengt påverkas om Maria själv rasifieras och har erfarenhet av rasism eller inte? </a:t>
            </a:r>
          </a:p>
          <a:p>
            <a:pPr marL="285750" indent="-285750">
              <a:buFont typeface="Arial" panose="020B0604020202020204" pitchFamily="34" charset="0"/>
              <a:buChar char="•"/>
            </a:pPr>
            <a:r>
              <a:rPr lang="sv-SE" sz="2000" b="0" i="0" u="none" strike="noStrike" baseline="0" dirty="0">
                <a:latin typeface="Calibri" panose="020F0502020204030204" pitchFamily="34" charset="0"/>
              </a:rPr>
              <a:t>Hur tror ni att Marias kollega upplever situationen? Hur kan upplevelsen i förlängningen påverka hennes arbetsmiljö och känsla för arbetsplatsen? </a:t>
            </a:r>
          </a:p>
          <a:p>
            <a:endParaRPr lang="sv-SE" dirty="0"/>
          </a:p>
        </p:txBody>
      </p:sp>
    </p:spTree>
    <p:extLst>
      <p:ext uri="{BB962C8B-B14F-4D97-AF65-F5344CB8AC3E}">
        <p14:creationId xmlns:p14="http://schemas.microsoft.com/office/powerpoint/2010/main" val="19465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0D989E2-E979-1DB1-6DC0-68AD1712600D}"/>
              </a:ext>
            </a:extLst>
          </p:cNvPr>
          <p:cNvSpPr>
            <a:spLocks noGrp="1"/>
          </p:cNvSpPr>
          <p:nvPr>
            <p:ph type="body" sz="quarter" idx="10"/>
          </p:nvPr>
        </p:nvSpPr>
        <p:spPr>
          <a:xfrm>
            <a:off x="1007534" y="396291"/>
            <a:ext cx="10272185" cy="779991"/>
          </a:xfrm>
        </p:spPr>
        <p:txBody>
          <a:bodyPr/>
          <a:lstStyle/>
          <a:p>
            <a:pPr algn="ctr"/>
            <a:r>
              <a:rPr lang="sv-SE" dirty="0"/>
              <a:t>Fall 5 – Undersköterskan/receptionisten </a:t>
            </a:r>
          </a:p>
        </p:txBody>
      </p:sp>
      <p:sp>
        <p:nvSpPr>
          <p:cNvPr id="3" name="Platshållare för text 2">
            <a:extLst>
              <a:ext uri="{FF2B5EF4-FFF2-40B4-BE49-F238E27FC236}">
                <a16:creationId xmlns:a16="http://schemas.microsoft.com/office/drawing/2014/main" id="{418C0B21-7F38-18B9-0B34-915355FF983F}"/>
              </a:ext>
            </a:extLst>
          </p:cNvPr>
          <p:cNvSpPr>
            <a:spLocks noGrp="1"/>
          </p:cNvSpPr>
          <p:nvPr>
            <p:ph type="body" sz="quarter" idx="11"/>
          </p:nvPr>
        </p:nvSpPr>
        <p:spPr>
          <a:xfrm>
            <a:off x="1007534" y="1570353"/>
            <a:ext cx="10272185" cy="3470845"/>
          </a:xfrm>
        </p:spPr>
        <p:txBody>
          <a:bodyPr/>
          <a:lstStyle/>
          <a:p>
            <a:pPr marL="457200" indent="-457200">
              <a:buFont typeface="Arial" panose="020B0604020202020204" pitchFamily="34" charset="0"/>
              <a:buChar char="•"/>
            </a:pPr>
            <a:r>
              <a:rPr lang="sv-SE" dirty="0"/>
              <a:t>Utspelar sig under ett telefonsamtal</a:t>
            </a:r>
          </a:p>
          <a:p>
            <a:pPr marL="1066785" lvl="1" indent="-457200">
              <a:buFont typeface="Arial" panose="020B0604020202020204" pitchFamily="34" charset="0"/>
              <a:buChar char="•"/>
            </a:pPr>
            <a:r>
              <a:rPr lang="sv-SE" dirty="0"/>
              <a:t>Eva, undersköterska</a:t>
            </a:r>
          </a:p>
          <a:p>
            <a:pPr marL="1066785" lvl="1" indent="-457200">
              <a:buFont typeface="Arial" panose="020B0604020202020204" pitchFamily="34" charset="0"/>
              <a:buChar char="•"/>
            </a:pPr>
            <a:r>
              <a:rPr lang="sv-SE" dirty="0"/>
              <a:t>Olle, patient</a:t>
            </a:r>
          </a:p>
          <a:p>
            <a:pPr marL="1066785" lvl="1" indent="-457200">
              <a:buFont typeface="Arial" panose="020B0604020202020204" pitchFamily="34" charset="0"/>
              <a:buChar char="•"/>
            </a:pPr>
            <a:r>
              <a:rPr lang="sv-SE" dirty="0"/>
              <a:t>Mustafa, läkare</a:t>
            </a:r>
          </a:p>
          <a:p>
            <a:pPr marL="1066785" lvl="1" indent="-457200">
              <a:buFont typeface="Arial" panose="020B0604020202020204" pitchFamily="34" charset="0"/>
              <a:buChar char="•"/>
            </a:pPr>
            <a:r>
              <a:rPr lang="sv-SE" dirty="0"/>
              <a:t>Magnus, läkare</a:t>
            </a:r>
          </a:p>
          <a:p>
            <a:pPr marL="457200" indent="-457200">
              <a:buFont typeface="Arial" panose="020B0604020202020204" pitchFamily="34" charset="0"/>
              <a:buChar char="•"/>
            </a:pPr>
            <a:r>
              <a:rPr lang="sv-SE" dirty="0"/>
              <a:t>Önskemål om byte till en ”svensk” läkare</a:t>
            </a:r>
          </a:p>
          <a:p>
            <a:pPr marL="457200" indent="-457200">
              <a:buFont typeface="Arial" panose="020B0604020202020204" pitchFamily="34" charset="0"/>
              <a:buChar char="•"/>
            </a:pPr>
            <a:r>
              <a:rPr lang="sv-SE" dirty="0"/>
              <a:t>Fördomar, bemötande, skydda kollegor</a:t>
            </a:r>
          </a:p>
        </p:txBody>
      </p:sp>
      <p:sp>
        <p:nvSpPr>
          <p:cNvPr id="6" name="textruta 5">
            <a:extLst>
              <a:ext uri="{FF2B5EF4-FFF2-40B4-BE49-F238E27FC236}">
                <a16:creationId xmlns:a16="http://schemas.microsoft.com/office/drawing/2014/main" id="{AEA236C0-7E17-662A-F1BC-A5FE3974BD32}"/>
              </a:ext>
            </a:extLst>
          </p:cNvPr>
          <p:cNvSpPr txBox="1"/>
          <p:nvPr/>
        </p:nvSpPr>
        <p:spPr>
          <a:xfrm>
            <a:off x="2612572" y="5935465"/>
            <a:ext cx="6096000" cy="553998"/>
          </a:xfrm>
          <a:prstGeom prst="rect">
            <a:avLst/>
          </a:prstGeom>
          <a:noFill/>
        </p:spPr>
        <p:txBody>
          <a:bodyPr wrap="square">
            <a:spAutoFit/>
          </a:bodyPr>
          <a:lstStyle/>
          <a:p>
            <a:r>
              <a:rPr lang="sv-SE" sz="1000" dirty="0"/>
              <a:t>Fallbeskrivningarna finns i webbutbildningen Jämlik sjukvård – en webbutbildning om rasism och likvärdigt patientbemötande, på första sidan under Arbeta vidare i din arbetsgrupp, på Lärande region: </a:t>
            </a:r>
            <a:r>
              <a:rPr lang="sv-SE" sz="1000" dirty="0">
                <a:hlinkClick r:id="rId2"/>
              </a:rPr>
              <a:t>https://www.laranderegion.se/login/index.php</a:t>
            </a:r>
            <a:r>
              <a:rPr lang="sv-SE" sz="1000" dirty="0"/>
              <a:t> </a:t>
            </a:r>
          </a:p>
        </p:txBody>
      </p:sp>
      <p:sp>
        <p:nvSpPr>
          <p:cNvPr id="7" name="Ellips 6">
            <a:extLst>
              <a:ext uri="{FF2B5EF4-FFF2-40B4-BE49-F238E27FC236}">
                <a16:creationId xmlns:a16="http://schemas.microsoft.com/office/drawing/2014/main" id="{ADD080EC-3FFE-13A1-9641-186A2944F7FD}"/>
              </a:ext>
            </a:extLst>
          </p:cNvPr>
          <p:cNvSpPr/>
          <p:nvPr/>
        </p:nvSpPr>
        <p:spPr>
          <a:xfrm>
            <a:off x="1007534" y="5685367"/>
            <a:ext cx="1521882" cy="103293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Läs separat fall-beskrivning</a:t>
            </a:r>
          </a:p>
        </p:txBody>
      </p:sp>
    </p:spTree>
    <p:extLst>
      <p:ext uri="{BB962C8B-B14F-4D97-AF65-F5344CB8AC3E}">
        <p14:creationId xmlns:p14="http://schemas.microsoft.com/office/powerpoint/2010/main" val="417449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242CFB8-B83C-535C-F42F-0CB6C59C533F}"/>
              </a:ext>
            </a:extLst>
          </p:cNvPr>
          <p:cNvSpPr>
            <a:spLocks noGrp="1"/>
          </p:cNvSpPr>
          <p:nvPr>
            <p:ph type="body" sz="quarter" idx="10"/>
          </p:nvPr>
        </p:nvSpPr>
        <p:spPr/>
        <p:txBody>
          <a:bodyPr/>
          <a:lstStyle/>
          <a:p>
            <a:r>
              <a:rPr lang="sv-SE" sz="3200" dirty="0"/>
              <a:t>Frågor att diskutera</a:t>
            </a:r>
          </a:p>
        </p:txBody>
      </p:sp>
      <p:sp>
        <p:nvSpPr>
          <p:cNvPr id="3" name="Platshållare för text 2">
            <a:extLst>
              <a:ext uri="{FF2B5EF4-FFF2-40B4-BE49-F238E27FC236}">
                <a16:creationId xmlns:a16="http://schemas.microsoft.com/office/drawing/2014/main" id="{6A9CDD28-3999-1704-4065-6990E1998D01}"/>
              </a:ext>
            </a:extLst>
          </p:cNvPr>
          <p:cNvSpPr>
            <a:spLocks noGrp="1"/>
          </p:cNvSpPr>
          <p:nvPr>
            <p:ph type="body" sz="quarter" idx="11"/>
          </p:nvPr>
        </p:nvSpPr>
        <p:spPr/>
        <p:txBody>
          <a:bodyPr/>
          <a:lstStyle/>
          <a:p>
            <a:pPr marL="285750" indent="-285750">
              <a:buFont typeface="Arial" panose="020B0604020202020204" pitchFamily="34" charset="0"/>
              <a:buChar char="•"/>
            </a:pPr>
            <a:r>
              <a:rPr lang="sv-SE" sz="2000" b="0" i="0" u="none" strike="noStrike" baseline="0" dirty="0">
                <a:solidFill>
                  <a:srgbClr val="000000"/>
                </a:solidFill>
                <a:latin typeface="Calibri" panose="020F0502020204030204" pitchFamily="34" charset="0"/>
              </a:rPr>
              <a:t>Reflektera kring Evas dilemma mellan att ge Olle ett bra bemötande och vara en bra kollega till Mustafa. </a:t>
            </a:r>
          </a:p>
          <a:p>
            <a:pPr marL="285750" indent="-285750">
              <a:buFont typeface="Arial" panose="020B0604020202020204" pitchFamily="34" charset="0"/>
              <a:buChar char="•"/>
            </a:pPr>
            <a:r>
              <a:rPr lang="sv-SE" sz="2000" b="0" i="0" u="none" strike="noStrike" baseline="0" dirty="0">
                <a:solidFill>
                  <a:srgbClr val="000000"/>
                </a:solidFill>
                <a:latin typeface="Calibri" panose="020F0502020204030204" pitchFamily="34" charset="0"/>
              </a:rPr>
              <a:t>Läs igenom Region Västerbottens riktlinje “Hantering av krav på vård av viss behandlare inom hälso- och sjukvården” och diskutera hur den skulle kunna vara användbar i en sådan här situation. </a:t>
            </a:r>
          </a:p>
          <a:p>
            <a:pPr marL="285750" indent="-285750">
              <a:buFont typeface="Arial" panose="020B0604020202020204" pitchFamily="34" charset="0"/>
              <a:buChar char="•"/>
            </a:pPr>
            <a:r>
              <a:rPr lang="sv-SE" sz="2000" b="0" i="0" u="none" strike="noStrike" baseline="0" dirty="0">
                <a:solidFill>
                  <a:srgbClr val="000000"/>
                </a:solidFill>
                <a:latin typeface="Calibri" panose="020F0502020204030204" pitchFamily="34" charset="0"/>
              </a:rPr>
              <a:t>Ta fram ett förslag på hur och vad Eva hade kunnat svara Olle. </a:t>
            </a:r>
          </a:p>
          <a:p>
            <a:endParaRPr lang="sv-SE" dirty="0"/>
          </a:p>
        </p:txBody>
      </p:sp>
    </p:spTree>
    <p:extLst>
      <p:ext uri="{BB962C8B-B14F-4D97-AF65-F5344CB8AC3E}">
        <p14:creationId xmlns:p14="http://schemas.microsoft.com/office/powerpoint/2010/main" val="173774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EE85416-60DD-3E3A-DE0C-846320FD3BB6}"/>
              </a:ext>
            </a:extLst>
          </p:cNvPr>
          <p:cNvSpPr>
            <a:spLocks noGrp="1"/>
          </p:cNvSpPr>
          <p:nvPr>
            <p:ph type="ctrTitle"/>
          </p:nvPr>
        </p:nvSpPr>
        <p:spPr>
          <a:xfrm>
            <a:off x="1037352" y="2103991"/>
            <a:ext cx="10272185" cy="1008112"/>
          </a:xfrm>
        </p:spPr>
        <p:txBody>
          <a:bodyPr/>
          <a:lstStyle/>
          <a:p>
            <a:pPr algn="ctr"/>
            <a:r>
              <a:rPr lang="sv-SE" dirty="0"/>
              <a:t>Utbildningar och stöd inom Region Västerbotten</a:t>
            </a:r>
          </a:p>
        </p:txBody>
      </p:sp>
    </p:spTree>
    <p:extLst>
      <p:ext uri="{BB962C8B-B14F-4D97-AF65-F5344CB8AC3E}">
        <p14:creationId xmlns:p14="http://schemas.microsoft.com/office/powerpoint/2010/main" val="402139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79C056F-67EF-0C77-8FFD-84875414E18D}"/>
              </a:ext>
            </a:extLst>
          </p:cNvPr>
          <p:cNvSpPr>
            <a:spLocks noGrp="1"/>
          </p:cNvSpPr>
          <p:nvPr>
            <p:ph type="body" sz="quarter" idx="10"/>
          </p:nvPr>
        </p:nvSpPr>
        <p:spPr/>
        <p:txBody>
          <a:bodyPr/>
          <a:lstStyle/>
          <a:p>
            <a:r>
              <a:rPr lang="sv-SE" sz="3600" dirty="0"/>
              <a:t>Webbutbildningar Jämlik sjukvård</a:t>
            </a:r>
          </a:p>
        </p:txBody>
      </p:sp>
      <p:sp>
        <p:nvSpPr>
          <p:cNvPr id="3" name="Platshållare för text 2">
            <a:extLst>
              <a:ext uri="{FF2B5EF4-FFF2-40B4-BE49-F238E27FC236}">
                <a16:creationId xmlns:a16="http://schemas.microsoft.com/office/drawing/2014/main" id="{B52FC876-2A69-A890-0A9F-EE956856E113}"/>
              </a:ext>
            </a:extLst>
          </p:cNvPr>
          <p:cNvSpPr>
            <a:spLocks noGrp="1"/>
          </p:cNvSpPr>
          <p:nvPr>
            <p:ph type="body" sz="quarter" idx="11"/>
          </p:nvPr>
        </p:nvSpPr>
        <p:spPr/>
        <p:txBody>
          <a:bodyPr/>
          <a:lstStyle/>
          <a:p>
            <a:r>
              <a:rPr lang="sv-SE" sz="2000" b="1" dirty="0"/>
              <a:t>Jämlik sjukvård – en webbutbildning om rasism och likvärdigt patientbemötande</a:t>
            </a:r>
          </a:p>
          <a:p>
            <a:pPr marL="342900" indent="-342900">
              <a:buFont typeface="Arial" panose="020B0604020202020204" pitchFamily="34" charset="0"/>
              <a:buChar char="•"/>
            </a:pPr>
            <a:r>
              <a:rPr lang="sv-SE" sz="2000" dirty="0"/>
              <a:t>Fakta och reflektionsmoment  som belyser rasismens olika dimensioner, uttryck och konsekvenser för både patienten och sjukvården.</a:t>
            </a:r>
          </a:p>
          <a:p>
            <a:pPr marL="342900" indent="-342900">
              <a:buFont typeface="Arial" panose="020B0604020202020204" pitchFamily="34" charset="0"/>
              <a:buChar char="•"/>
            </a:pPr>
            <a:r>
              <a:rPr lang="sv-SE" sz="2000" dirty="0"/>
              <a:t>Ca 45-60 min</a:t>
            </a:r>
          </a:p>
          <a:p>
            <a:endParaRPr lang="sv-SE" sz="400" dirty="0"/>
          </a:p>
          <a:p>
            <a:r>
              <a:rPr lang="sv-SE" sz="2000" b="1" dirty="0"/>
              <a:t>Jämlik sjukvård – en webbutbildning om juridisk status och rätten till vård</a:t>
            </a:r>
          </a:p>
          <a:p>
            <a:pPr marL="342900" indent="-342900">
              <a:buFont typeface="Arial" panose="020B0604020202020204" pitchFamily="34" charset="0"/>
              <a:buChar char="•"/>
            </a:pPr>
            <a:r>
              <a:rPr lang="sv-SE" sz="2000" dirty="0"/>
              <a:t>Rätten till vård för t.ex. personer i asylprocess, papperslöshet, samt de som omfattas av massflyktsdirektivet. </a:t>
            </a:r>
          </a:p>
          <a:p>
            <a:pPr marL="342900" indent="-342900">
              <a:buFont typeface="Arial" panose="020B0604020202020204" pitchFamily="34" charset="0"/>
              <a:buChar char="•"/>
            </a:pPr>
            <a:r>
              <a:rPr lang="sv-SE" sz="2000" dirty="0"/>
              <a:t>Ca 30-40 min</a:t>
            </a:r>
            <a:endParaRPr lang="sv-SE" sz="2400" b="1" dirty="0"/>
          </a:p>
          <a:p>
            <a:endParaRPr lang="sv-SE" sz="2400" b="1" dirty="0"/>
          </a:p>
        </p:txBody>
      </p:sp>
      <p:pic>
        <p:nvPicPr>
          <p:cNvPr id="5" name="Bildobjekt 4" descr="En bild som visar text, klocka&#10;&#10;Automatiskt genererad beskrivning">
            <a:extLst>
              <a:ext uri="{FF2B5EF4-FFF2-40B4-BE49-F238E27FC236}">
                <a16:creationId xmlns:a16="http://schemas.microsoft.com/office/drawing/2014/main" id="{5D2F99F4-0551-9D01-B378-5D61AA05A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726" y="396774"/>
            <a:ext cx="1443721" cy="1385585"/>
          </a:xfrm>
          <a:prstGeom prst="rect">
            <a:avLst/>
          </a:prstGeom>
        </p:spPr>
      </p:pic>
      <p:sp>
        <p:nvSpPr>
          <p:cNvPr id="6" name="textruta 5">
            <a:extLst>
              <a:ext uri="{FF2B5EF4-FFF2-40B4-BE49-F238E27FC236}">
                <a16:creationId xmlns:a16="http://schemas.microsoft.com/office/drawing/2014/main" id="{FE304390-D90A-B26D-EE26-9F3E0C7BDD2A}"/>
              </a:ext>
            </a:extLst>
          </p:cNvPr>
          <p:cNvSpPr txBox="1"/>
          <p:nvPr/>
        </p:nvSpPr>
        <p:spPr>
          <a:xfrm>
            <a:off x="527051" y="5999504"/>
            <a:ext cx="4303553" cy="307777"/>
          </a:xfrm>
          <a:prstGeom prst="rect">
            <a:avLst/>
          </a:prstGeom>
          <a:noFill/>
        </p:spPr>
        <p:txBody>
          <a:bodyPr wrap="square" rtlCol="0">
            <a:spAutoFit/>
          </a:bodyPr>
          <a:lstStyle/>
          <a:p>
            <a:r>
              <a:rPr lang="sv-SE" sz="1400" dirty="0">
                <a:hlinkClick r:id="rId4"/>
              </a:rPr>
              <a:t>https://www.laranderegion.se</a:t>
            </a:r>
            <a:r>
              <a:rPr lang="sv-SE" sz="1400" dirty="0"/>
              <a:t> </a:t>
            </a:r>
          </a:p>
        </p:txBody>
      </p:sp>
    </p:spTree>
    <p:extLst>
      <p:ext uri="{BB962C8B-B14F-4D97-AF65-F5344CB8AC3E}">
        <p14:creationId xmlns:p14="http://schemas.microsoft.com/office/powerpoint/2010/main" val="196937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82B0B18-2F8E-B1D1-BEB0-35AAD92A8424}"/>
              </a:ext>
            </a:extLst>
          </p:cNvPr>
          <p:cNvSpPr>
            <a:spLocks noGrp="1"/>
          </p:cNvSpPr>
          <p:nvPr>
            <p:ph type="body" sz="quarter" idx="10"/>
          </p:nvPr>
        </p:nvSpPr>
        <p:spPr/>
        <p:txBody>
          <a:bodyPr/>
          <a:lstStyle/>
          <a:p>
            <a:r>
              <a:rPr lang="sv-SE" dirty="0">
                <a:cs typeface="Arial"/>
              </a:rPr>
              <a:t>Webbutbildning Samisk kulturförståelse  </a:t>
            </a:r>
            <a:endParaRPr lang="sv-SE" dirty="0"/>
          </a:p>
        </p:txBody>
      </p:sp>
      <p:sp>
        <p:nvSpPr>
          <p:cNvPr id="3" name="Platshållare för text 2">
            <a:extLst>
              <a:ext uri="{FF2B5EF4-FFF2-40B4-BE49-F238E27FC236}">
                <a16:creationId xmlns:a16="http://schemas.microsoft.com/office/drawing/2014/main" id="{88AE2A25-CC0C-D813-A7FD-88F59AFED97E}"/>
              </a:ext>
            </a:extLst>
          </p:cNvPr>
          <p:cNvSpPr>
            <a:spLocks noGrp="1"/>
          </p:cNvSpPr>
          <p:nvPr>
            <p:ph type="body" sz="quarter" idx="11"/>
          </p:nvPr>
        </p:nvSpPr>
        <p:spPr>
          <a:xfrm>
            <a:off x="1007534" y="1782359"/>
            <a:ext cx="4059416" cy="3470845"/>
          </a:xfrm>
        </p:spPr>
        <p:txBody>
          <a:bodyPr vert="horz" lIns="91440" tIns="45720" rIns="91440" bIns="45720" rtlCol="0" anchor="t">
            <a:noAutofit/>
          </a:bodyPr>
          <a:lstStyle/>
          <a:p>
            <a:pPr marL="457200" indent="-457200">
              <a:buFont typeface="Arial" panose="020B0604020202020204" pitchFamily="34" charset="0"/>
              <a:buChar char="•"/>
            </a:pPr>
            <a:r>
              <a:rPr lang="sv-SE" sz="2300" b="0" i="0" dirty="0">
                <a:effectLst/>
                <a:cs typeface="Arial"/>
              </a:rPr>
              <a:t>Kunskapsnätverket för samisk hälsa</a:t>
            </a:r>
            <a:endParaRPr lang="sv-SE" sz="2300" dirty="0">
              <a:cs typeface="Arial"/>
            </a:endParaRPr>
          </a:p>
          <a:p>
            <a:pPr marL="457200" indent="-457200">
              <a:buFont typeface="Arial" panose="020B0604020202020204" pitchFamily="34" charset="0"/>
              <a:buChar char="•"/>
            </a:pPr>
            <a:r>
              <a:rPr lang="sv-SE" sz="2300" dirty="0">
                <a:cs typeface="Arial"/>
              </a:rPr>
              <a:t>Samarbetspartners</a:t>
            </a:r>
          </a:p>
          <a:p>
            <a:pPr marL="457200" indent="-457200">
              <a:buFont typeface="Arial" panose="020B0604020202020204" pitchFamily="34" charset="0"/>
              <a:buChar char="•"/>
            </a:pPr>
            <a:r>
              <a:rPr lang="sv-SE" sz="2300" dirty="0">
                <a:cs typeface="Arial"/>
              </a:rPr>
              <a:t>6 delar 10-25 min/del</a:t>
            </a:r>
          </a:p>
          <a:p>
            <a:pPr marL="457200" indent="-457200">
              <a:buFont typeface="Arial" panose="020B0604020202020204" pitchFamily="34" charset="0"/>
              <a:buChar char="•"/>
            </a:pPr>
            <a:r>
              <a:rPr lang="sv-SE" sz="2300" dirty="0">
                <a:cs typeface="Arial"/>
              </a:rPr>
              <a:t>Ca 90-120 min</a:t>
            </a:r>
          </a:p>
        </p:txBody>
      </p:sp>
      <p:pic>
        <p:nvPicPr>
          <p:cNvPr id="6" name="Bildobjekt 5">
            <a:extLst>
              <a:ext uri="{FF2B5EF4-FFF2-40B4-BE49-F238E27FC236}">
                <a16:creationId xmlns:a16="http://schemas.microsoft.com/office/drawing/2014/main" id="{802970E2-DF40-3DA5-08CF-F2AC2D91B471}"/>
              </a:ext>
            </a:extLst>
          </p:cNvPr>
          <p:cNvPicPr>
            <a:picLocks noChangeAspect="1"/>
          </p:cNvPicPr>
          <p:nvPr/>
        </p:nvPicPr>
        <p:blipFill>
          <a:blip r:embed="rId3"/>
          <a:stretch>
            <a:fillRect/>
          </a:stretch>
        </p:blipFill>
        <p:spPr>
          <a:xfrm>
            <a:off x="5066950" y="1673116"/>
            <a:ext cx="6009046" cy="2874179"/>
          </a:xfrm>
          <a:prstGeom prst="rect">
            <a:avLst/>
          </a:prstGeom>
        </p:spPr>
      </p:pic>
      <p:sp>
        <p:nvSpPr>
          <p:cNvPr id="5" name="textruta 4">
            <a:extLst>
              <a:ext uri="{FF2B5EF4-FFF2-40B4-BE49-F238E27FC236}">
                <a16:creationId xmlns:a16="http://schemas.microsoft.com/office/drawing/2014/main" id="{1A5F1B21-D281-21B0-8AE9-5D68A723586D}"/>
              </a:ext>
            </a:extLst>
          </p:cNvPr>
          <p:cNvSpPr txBox="1"/>
          <p:nvPr/>
        </p:nvSpPr>
        <p:spPr>
          <a:xfrm>
            <a:off x="527051" y="5938934"/>
            <a:ext cx="2198294" cy="307777"/>
          </a:xfrm>
          <a:prstGeom prst="rect">
            <a:avLst/>
          </a:prstGeom>
          <a:noFill/>
        </p:spPr>
        <p:txBody>
          <a:bodyPr wrap="none" rtlCol="0">
            <a:spAutoFit/>
          </a:bodyPr>
          <a:lstStyle/>
          <a:p>
            <a:r>
              <a:rPr lang="sv-SE" sz="1400" dirty="0">
                <a:hlinkClick r:id="rId4"/>
              </a:rPr>
              <a:t>https://reva.samarbeta.se/</a:t>
            </a:r>
            <a:r>
              <a:rPr lang="sv-SE" sz="1400" dirty="0"/>
              <a:t> </a:t>
            </a:r>
          </a:p>
        </p:txBody>
      </p:sp>
    </p:spTree>
    <p:extLst>
      <p:ext uri="{BB962C8B-B14F-4D97-AF65-F5344CB8AC3E}">
        <p14:creationId xmlns:p14="http://schemas.microsoft.com/office/powerpoint/2010/main" val="40531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0381B88-CFE7-EAB0-D142-951E7A6074CE}"/>
              </a:ext>
            </a:extLst>
          </p:cNvPr>
          <p:cNvSpPr>
            <a:spLocks noGrp="1"/>
          </p:cNvSpPr>
          <p:nvPr>
            <p:ph type="body" sz="quarter" idx="10"/>
          </p:nvPr>
        </p:nvSpPr>
        <p:spPr/>
        <p:txBody>
          <a:bodyPr/>
          <a:lstStyle/>
          <a:p>
            <a:r>
              <a:rPr lang="sv-SE" dirty="0"/>
              <a:t>Hantering av krav på vård av viss behandlare inom hälso- och sjukvården</a:t>
            </a:r>
            <a:endParaRPr lang="sv-SE" dirty="0">
              <a:highlight>
                <a:srgbClr val="FFFF00"/>
              </a:highlight>
            </a:endParaRPr>
          </a:p>
        </p:txBody>
      </p:sp>
      <p:sp>
        <p:nvSpPr>
          <p:cNvPr id="3" name="Platshållare för text 2">
            <a:extLst>
              <a:ext uri="{FF2B5EF4-FFF2-40B4-BE49-F238E27FC236}">
                <a16:creationId xmlns:a16="http://schemas.microsoft.com/office/drawing/2014/main" id="{ECB3A4C0-151C-C9C6-E855-0F0683489048}"/>
              </a:ext>
            </a:extLst>
          </p:cNvPr>
          <p:cNvSpPr>
            <a:spLocks noGrp="1"/>
          </p:cNvSpPr>
          <p:nvPr>
            <p:ph type="body" sz="quarter" idx="11"/>
          </p:nvPr>
        </p:nvSpPr>
        <p:spPr>
          <a:xfrm>
            <a:off x="1007534" y="2097248"/>
            <a:ext cx="10272185" cy="3155956"/>
          </a:xfrm>
        </p:spPr>
        <p:txBody>
          <a:bodyPr vert="horz" lIns="91440" tIns="45720" rIns="91440" bIns="45720" rtlCol="0" anchor="t">
            <a:noAutofit/>
          </a:bodyPr>
          <a:lstStyle/>
          <a:p>
            <a:pPr marL="457200" indent="-457200">
              <a:buFont typeface="Arial" panose="020B0604020202020204" pitchFamily="34" charset="0"/>
              <a:buChar char="•"/>
            </a:pPr>
            <a:r>
              <a:rPr lang="sv-SE" sz="2400" dirty="0">
                <a:latin typeface="Calibri"/>
                <a:cs typeface="Arial"/>
              </a:rPr>
              <a:t>"</a:t>
            </a:r>
            <a:r>
              <a:rPr lang="sv-SE" sz="2400" b="0" i="0" u="none" strike="noStrike" dirty="0">
                <a:effectLst/>
                <a:latin typeface="Calibri"/>
                <a:cs typeface="Arial"/>
              </a:rPr>
              <a:t>En patient som vägrar att bli behandlad av viss medarbetare anses tacka nej till erbjuden vård.</a:t>
            </a:r>
            <a:r>
              <a:rPr lang="sv-SE" sz="2400" b="0" i="0" dirty="0">
                <a:effectLst/>
                <a:latin typeface="Calibri"/>
                <a:cs typeface="Arial"/>
              </a:rPr>
              <a:t>​</a:t>
            </a:r>
            <a:r>
              <a:rPr lang="sv-SE" sz="2400" dirty="0">
                <a:latin typeface="Calibri"/>
                <a:cs typeface="Arial"/>
              </a:rPr>
              <a:t>"</a:t>
            </a:r>
            <a:endParaRPr lang="sv-SE" sz="2400" b="0" i="0" dirty="0">
              <a:effectLst/>
              <a:latin typeface="Calibri"/>
              <a:cs typeface="Arial"/>
            </a:endParaRPr>
          </a:p>
          <a:p>
            <a:pPr marL="457200" indent="-457200">
              <a:buFont typeface="Arial" panose="020B0604020202020204" pitchFamily="34" charset="0"/>
              <a:buChar char="•"/>
            </a:pPr>
            <a:r>
              <a:rPr lang="sv-SE" sz="2400" dirty="0">
                <a:latin typeface="Calibri"/>
                <a:cs typeface="Arial"/>
              </a:rPr>
              <a:t>"</a:t>
            </a:r>
            <a:r>
              <a:rPr lang="sv-SE" sz="2400" b="0" i="0" u="none" strike="noStrike" dirty="0">
                <a:effectLst/>
                <a:latin typeface="Calibri"/>
                <a:cs typeface="Arial"/>
              </a:rPr>
              <a:t>Att tillmötesgå krav på byte av personal ska endast ske om det är nödvändigt utifrån den drabbade medarbetarens välbefinnande. Patienten och/eller närstående ska i det läget tydligt informeras om att bytet sker för att vi är måna om medarbetaren, inte för att vi är beredda att tillmötesgå diskriminerande krav eller önskemål</a:t>
            </a:r>
            <a:r>
              <a:rPr lang="sv-SE" sz="2400" dirty="0">
                <a:latin typeface="Calibri"/>
                <a:cs typeface="Arial"/>
              </a:rPr>
              <a:t>."</a:t>
            </a:r>
            <a:endParaRPr lang="sv-SE" sz="2400" b="0" i="0" dirty="0">
              <a:effectLst/>
              <a:latin typeface="Calibri" panose="020F0502020204030204" pitchFamily="34" charset="0"/>
            </a:endParaRPr>
          </a:p>
        </p:txBody>
      </p:sp>
      <p:sp>
        <p:nvSpPr>
          <p:cNvPr id="7" name="textruta 6">
            <a:extLst>
              <a:ext uri="{FF2B5EF4-FFF2-40B4-BE49-F238E27FC236}">
                <a16:creationId xmlns:a16="http://schemas.microsoft.com/office/drawing/2014/main" id="{9BA9E7F8-DFD8-80BD-D5E8-96D40551C387}"/>
              </a:ext>
            </a:extLst>
          </p:cNvPr>
          <p:cNvSpPr txBox="1"/>
          <p:nvPr/>
        </p:nvSpPr>
        <p:spPr>
          <a:xfrm>
            <a:off x="527051" y="5805284"/>
            <a:ext cx="7105475" cy="646331"/>
          </a:xfrm>
          <a:prstGeom prst="rect">
            <a:avLst/>
          </a:prstGeom>
          <a:noFill/>
        </p:spPr>
        <p:txBody>
          <a:bodyPr wrap="square" rtlCol="0">
            <a:spAutoFit/>
          </a:bodyPr>
          <a:lstStyle/>
          <a:p>
            <a:r>
              <a:rPr lang="sv-SE" sz="1200" dirty="0">
                <a:hlinkClick r:id="rId3"/>
              </a:rPr>
              <a:t>https://vlladmin.sharepoint.com/sites/ledningssystem-halso-och-sjukvardens</a:t>
            </a:r>
            <a:r>
              <a:rPr lang="sv-SE" sz="1200" dirty="0">
                <a:hlinkClick r:id="rId4"/>
              </a:rPr>
              <a:t>-stab/Faststllda%20dokument/Hantering%20av%20krav%20p%C3%A5%20v%C3%A5rd%20av%20viss%20behandlare%20inom%20h%C3%A4lso-%20och%20sjukv%C3%A5rden(313089).pdf</a:t>
            </a:r>
            <a:r>
              <a:rPr lang="sv-SE" sz="1200" dirty="0"/>
              <a:t> </a:t>
            </a:r>
          </a:p>
        </p:txBody>
      </p:sp>
    </p:spTree>
    <p:extLst>
      <p:ext uri="{BB962C8B-B14F-4D97-AF65-F5344CB8AC3E}">
        <p14:creationId xmlns:p14="http://schemas.microsoft.com/office/powerpoint/2010/main" val="287977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71E7E45-CC16-EEA0-EAEB-FF343E1B90FF}"/>
              </a:ext>
            </a:extLst>
          </p:cNvPr>
          <p:cNvSpPr>
            <a:spLocks noGrp="1"/>
          </p:cNvSpPr>
          <p:nvPr>
            <p:ph type="body" sz="quarter" idx="10"/>
          </p:nvPr>
        </p:nvSpPr>
        <p:spPr>
          <a:xfrm>
            <a:off x="1014105" y="757768"/>
            <a:ext cx="10272185" cy="4357157"/>
          </a:xfrm>
        </p:spPr>
        <p:txBody>
          <a:bodyPr/>
          <a:lstStyle/>
          <a:p>
            <a:pPr algn="ctr"/>
            <a:r>
              <a:rPr lang="sv-SE" sz="3200" dirty="0"/>
              <a:t>Vill er verksamhet arbeta vidare med området ojämlikhet och rasism?</a:t>
            </a:r>
          </a:p>
          <a:p>
            <a:pPr algn="ctr"/>
            <a:endParaRPr lang="sv-SE" sz="1000" dirty="0"/>
          </a:p>
          <a:p>
            <a:pPr algn="ctr"/>
            <a:r>
              <a:rPr lang="sv-SE" sz="2800" b="1" dirty="0"/>
              <a:t>Kontakta Folkhälsoenheten på:</a:t>
            </a:r>
          </a:p>
          <a:p>
            <a:pPr algn="ctr"/>
            <a:r>
              <a:rPr lang="sv-SE" sz="2800" u="sng" dirty="0">
                <a:hlinkClick r:id="rId2"/>
              </a:rPr>
              <a:t>folkhalsoenheten@regionvasterbotten.se</a:t>
            </a:r>
            <a:endParaRPr lang="sv-SE" sz="2800" dirty="0"/>
          </a:p>
        </p:txBody>
      </p:sp>
    </p:spTree>
    <p:extLst>
      <p:ext uri="{BB962C8B-B14F-4D97-AF65-F5344CB8AC3E}">
        <p14:creationId xmlns:p14="http://schemas.microsoft.com/office/powerpoint/2010/main" val="249480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014BD3CC-5016-6645-8698-A5FE2121DD37}"/>
              </a:ext>
            </a:extLst>
          </p:cNvPr>
          <p:cNvSpPr>
            <a:spLocks noGrp="1"/>
          </p:cNvSpPr>
          <p:nvPr>
            <p:ph type="body" sz="quarter" idx="10"/>
          </p:nvPr>
        </p:nvSpPr>
        <p:spPr/>
        <p:txBody>
          <a:bodyPr/>
          <a:lstStyle/>
          <a:p>
            <a:pPr algn="ctr"/>
            <a:r>
              <a:rPr lang="sv-SE" dirty="0"/>
              <a:t>Vad ska vi göra?</a:t>
            </a:r>
          </a:p>
        </p:txBody>
      </p:sp>
      <p:sp>
        <p:nvSpPr>
          <p:cNvPr id="6" name="Platshållare för text 5">
            <a:extLst>
              <a:ext uri="{FF2B5EF4-FFF2-40B4-BE49-F238E27FC236}">
                <a16:creationId xmlns:a16="http://schemas.microsoft.com/office/drawing/2014/main" id="{8B0E2848-CBB1-221C-42E7-90B8170B3485}"/>
              </a:ext>
            </a:extLst>
          </p:cNvPr>
          <p:cNvSpPr>
            <a:spLocks noGrp="1"/>
          </p:cNvSpPr>
          <p:nvPr>
            <p:ph type="body" sz="quarter" idx="11"/>
          </p:nvPr>
        </p:nvSpPr>
        <p:spPr>
          <a:xfrm>
            <a:off x="2975483" y="2305318"/>
            <a:ext cx="6904014" cy="3096973"/>
          </a:xfrm>
        </p:spPr>
        <p:txBody>
          <a:bodyPr/>
          <a:lstStyle/>
          <a:p>
            <a:pPr marL="457200" indent="-457200">
              <a:buFont typeface="Arial" panose="020B0604020202020204" pitchFamily="34" charset="0"/>
              <a:buChar char="•"/>
            </a:pPr>
            <a:r>
              <a:rPr lang="sv-SE" dirty="0"/>
              <a:t>Vad är rasism?</a:t>
            </a:r>
          </a:p>
          <a:p>
            <a:pPr marL="457200" indent="-457200">
              <a:buFont typeface="Arial" panose="020B0604020202020204" pitchFamily="34" charset="0"/>
              <a:buChar char="•"/>
            </a:pPr>
            <a:r>
              <a:rPr lang="sv-SE" dirty="0"/>
              <a:t>Diskussion!</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Regionens utbildningar inom området</a:t>
            </a:r>
          </a:p>
          <a:p>
            <a:endParaRPr lang="sv-SE" dirty="0"/>
          </a:p>
        </p:txBody>
      </p:sp>
    </p:spTree>
    <p:extLst>
      <p:ext uri="{BB962C8B-B14F-4D97-AF65-F5344CB8AC3E}">
        <p14:creationId xmlns:p14="http://schemas.microsoft.com/office/powerpoint/2010/main" val="6652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FEEB08E-7EB6-AD78-8431-98F5BBC4298D}"/>
              </a:ext>
            </a:extLst>
          </p:cNvPr>
          <p:cNvSpPr>
            <a:spLocks noGrp="1"/>
          </p:cNvSpPr>
          <p:nvPr>
            <p:ph type="ctrTitle"/>
          </p:nvPr>
        </p:nvSpPr>
        <p:spPr>
          <a:xfrm>
            <a:off x="959907" y="2113930"/>
            <a:ext cx="10272185" cy="1008112"/>
          </a:xfrm>
        </p:spPr>
        <p:txBody>
          <a:bodyPr/>
          <a:lstStyle/>
          <a:p>
            <a:pPr algn="ctr"/>
            <a:r>
              <a:rPr lang="sv-SE" dirty="0"/>
              <a:t>Vad är rasism?</a:t>
            </a:r>
          </a:p>
        </p:txBody>
      </p:sp>
    </p:spTree>
    <p:extLst>
      <p:ext uri="{BB962C8B-B14F-4D97-AF65-F5344CB8AC3E}">
        <p14:creationId xmlns:p14="http://schemas.microsoft.com/office/powerpoint/2010/main" val="70684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1FF5B93-FD06-1A11-6932-3BBE841D6893}"/>
              </a:ext>
            </a:extLst>
          </p:cNvPr>
          <p:cNvSpPr>
            <a:spLocks noGrp="1"/>
          </p:cNvSpPr>
          <p:nvPr>
            <p:ph type="body" sz="quarter" idx="10"/>
          </p:nvPr>
        </p:nvSpPr>
        <p:spPr/>
        <p:txBody>
          <a:bodyPr/>
          <a:lstStyle/>
          <a:p>
            <a:r>
              <a:rPr lang="sv-SE" dirty="0"/>
              <a:t>Vad är rasism?</a:t>
            </a:r>
          </a:p>
        </p:txBody>
      </p:sp>
      <p:sp>
        <p:nvSpPr>
          <p:cNvPr id="3" name="Platshållare för text 2">
            <a:extLst>
              <a:ext uri="{FF2B5EF4-FFF2-40B4-BE49-F238E27FC236}">
                <a16:creationId xmlns:a16="http://schemas.microsoft.com/office/drawing/2014/main" id="{B2ED5A50-29EE-CEC7-A3E8-F374EE50342C}"/>
              </a:ext>
            </a:extLst>
          </p:cNvPr>
          <p:cNvSpPr>
            <a:spLocks noGrp="1"/>
          </p:cNvSpPr>
          <p:nvPr>
            <p:ph type="body" sz="quarter" idx="11"/>
          </p:nvPr>
        </p:nvSpPr>
        <p:spPr/>
        <p:txBody>
          <a:bodyPr/>
          <a:lstStyle/>
          <a:p>
            <a:r>
              <a:rPr lang="sv-SE" sz="2400" dirty="0"/>
              <a:t>Det har funnits och finns olika definitioner och perspektiv, gemensamt </a:t>
            </a:r>
            <a:br>
              <a:rPr lang="sv-SE" sz="2400" dirty="0"/>
            </a:br>
            <a:r>
              <a:rPr lang="sv-SE" sz="2400" dirty="0"/>
              <a:t>är ofta att rasism beskrivs som tex:</a:t>
            </a:r>
          </a:p>
          <a:p>
            <a:pPr marL="457200" indent="-457200">
              <a:buFont typeface="Arial" panose="020B0604020202020204" pitchFamily="34" charset="0"/>
              <a:buChar char="•"/>
            </a:pPr>
            <a:r>
              <a:rPr lang="sv-SE" sz="2400" dirty="0"/>
              <a:t>intolerans, fientlighet, n</a:t>
            </a:r>
            <a:r>
              <a:rPr lang="sv-SE" sz="2400" b="0" i="0" dirty="0">
                <a:solidFill>
                  <a:srgbClr val="292929"/>
                </a:solidFill>
                <a:effectLst/>
                <a:latin typeface="VisueltLivingHistory"/>
              </a:rPr>
              <a:t>edvärderande sätt att se på eller behandla vissa människor</a:t>
            </a:r>
            <a:r>
              <a:rPr lang="sv-SE" sz="2400" dirty="0">
                <a:solidFill>
                  <a:srgbClr val="292929"/>
                </a:solidFill>
                <a:latin typeface="VisueltLivingHistory"/>
              </a:rPr>
              <a:t>,</a:t>
            </a:r>
            <a:endParaRPr lang="sv-SE" sz="2400" b="0" i="0" dirty="0">
              <a:solidFill>
                <a:srgbClr val="292929"/>
              </a:solidFill>
              <a:effectLst/>
              <a:latin typeface="VisueltLivingHistory"/>
            </a:endParaRPr>
          </a:p>
          <a:p>
            <a:pPr marL="457200" indent="-457200">
              <a:buFont typeface="Arial" panose="020B0604020202020204" pitchFamily="34" charset="0"/>
              <a:buChar char="•"/>
            </a:pPr>
            <a:r>
              <a:rPr lang="sv-SE" sz="2400" dirty="0">
                <a:solidFill>
                  <a:srgbClr val="292929"/>
                </a:solidFill>
                <a:latin typeface="VisueltLivingHistory"/>
              </a:rPr>
              <a:t>att g</a:t>
            </a:r>
            <a:r>
              <a:rPr lang="sv-SE" sz="2400" b="0" i="0" dirty="0">
                <a:solidFill>
                  <a:srgbClr val="292929"/>
                </a:solidFill>
                <a:effectLst/>
                <a:latin typeface="VisueltLivingHistory"/>
              </a:rPr>
              <a:t>rupper behandlas som mindre värda än andra grupper i samhället, </a:t>
            </a:r>
          </a:p>
          <a:p>
            <a:pPr marL="457200" indent="-457200">
              <a:buFont typeface="Arial" panose="020B0604020202020204" pitchFamily="34" charset="0"/>
              <a:buChar char="•"/>
            </a:pPr>
            <a:r>
              <a:rPr lang="sv-SE" sz="2400" b="0" i="0" dirty="0">
                <a:solidFill>
                  <a:srgbClr val="292929"/>
                </a:solidFill>
                <a:effectLst/>
                <a:latin typeface="VisueltLivingHistory"/>
              </a:rPr>
              <a:t>…på grund av sin hudfärg, kultur, religion, </a:t>
            </a:r>
            <a:r>
              <a:rPr lang="sv-SE" sz="2400" b="0" i="0" dirty="0" err="1">
                <a:solidFill>
                  <a:srgbClr val="292929"/>
                </a:solidFill>
                <a:effectLst/>
                <a:latin typeface="VisueltLivingHistory"/>
              </a:rPr>
              <a:t>etncitet</a:t>
            </a:r>
            <a:r>
              <a:rPr lang="sv-SE" sz="2400" b="0" i="0" dirty="0">
                <a:solidFill>
                  <a:srgbClr val="292929"/>
                </a:solidFill>
                <a:effectLst/>
                <a:latin typeface="VisueltLivingHistory"/>
              </a:rPr>
              <a:t> eller att de tillhör en viss folkgrupp.</a:t>
            </a:r>
            <a:br>
              <a:rPr lang="sv-SE" sz="2800" dirty="0">
                <a:highlight>
                  <a:srgbClr val="00FF00"/>
                </a:highlight>
              </a:rPr>
            </a:br>
            <a:endParaRPr lang="sv-SE" sz="2800" dirty="0">
              <a:highlight>
                <a:srgbClr val="00FF00"/>
              </a:highlight>
            </a:endParaRPr>
          </a:p>
        </p:txBody>
      </p:sp>
      <p:pic>
        <p:nvPicPr>
          <p:cNvPr id="1026" name="Picture 2" descr="Några varianter på hudtoner enligt en antropologibok från 1879.">
            <a:extLst>
              <a:ext uri="{FF2B5EF4-FFF2-40B4-BE49-F238E27FC236}">
                <a16:creationId xmlns:a16="http://schemas.microsoft.com/office/drawing/2014/main" id="{189B87FF-986B-10E2-E699-FE85FFF46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0677">
            <a:off x="9056873" y="673394"/>
            <a:ext cx="2765865" cy="155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6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24BFDA5-4D98-E293-8394-CCC07968157D}"/>
              </a:ext>
            </a:extLst>
          </p:cNvPr>
          <p:cNvSpPr>
            <a:spLocks noGrp="1"/>
          </p:cNvSpPr>
          <p:nvPr>
            <p:ph type="body" sz="quarter" idx="10"/>
          </p:nvPr>
        </p:nvSpPr>
        <p:spPr/>
        <p:txBody>
          <a:bodyPr/>
          <a:lstStyle/>
          <a:p>
            <a:r>
              <a:rPr lang="sv-SE" dirty="0"/>
              <a:t>Vad är strukturell rasism?</a:t>
            </a:r>
          </a:p>
        </p:txBody>
      </p:sp>
      <p:sp>
        <p:nvSpPr>
          <p:cNvPr id="3" name="Platshållare för text 2">
            <a:extLst>
              <a:ext uri="{FF2B5EF4-FFF2-40B4-BE49-F238E27FC236}">
                <a16:creationId xmlns:a16="http://schemas.microsoft.com/office/drawing/2014/main" id="{1B8E523F-4E54-49F6-9ECA-021DF63A0EC9}"/>
              </a:ext>
            </a:extLst>
          </p:cNvPr>
          <p:cNvSpPr>
            <a:spLocks noGrp="1"/>
          </p:cNvSpPr>
          <p:nvPr>
            <p:ph type="body" sz="quarter" idx="11"/>
          </p:nvPr>
        </p:nvSpPr>
        <p:spPr>
          <a:xfrm>
            <a:off x="1014105" y="1821657"/>
            <a:ext cx="10272185" cy="3255439"/>
          </a:xfrm>
        </p:spPr>
        <p:txBody>
          <a:bodyPr/>
          <a:lstStyle/>
          <a:p>
            <a:pPr marL="457200" indent="-457200">
              <a:buFont typeface="Arial" panose="020B0604020202020204" pitchFamily="34" charset="0"/>
              <a:buChar char="•"/>
            </a:pPr>
            <a:r>
              <a:rPr lang="sv-SE" dirty="0"/>
              <a:t>Regler/lagar, rutiner och processer som ingår i samhällets institutioner som möjliggör, skapar och upprätthåller rasism. </a:t>
            </a:r>
          </a:p>
          <a:p>
            <a:pPr marL="457200" indent="-457200">
              <a:buFont typeface="Arial" panose="020B0604020202020204" pitchFamily="34" charset="0"/>
              <a:buChar char="•"/>
            </a:pPr>
            <a:r>
              <a:rPr lang="sv-SE" dirty="0"/>
              <a:t>”Tankesätt”/fördomar hos majoritetssamhället.</a:t>
            </a:r>
          </a:p>
          <a:p>
            <a:pPr marL="457200" indent="-457200">
              <a:buFont typeface="Arial" panose="020B0604020202020204" pitchFamily="34" charset="0"/>
              <a:buChar char="•"/>
            </a:pPr>
            <a:r>
              <a:rPr lang="sv-SE" dirty="0"/>
              <a:t>Begränsar vissa grupper, ger mer makt till andra </a:t>
            </a:r>
            <a:br>
              <a:rPr lang="sv-SE" dirty="0"/>
            </a:br>
            <a:r>
              <a:rPr lang="sv-SE" dirty="0"/>
              <a:t>grupper. </a:t>
            </a:r>
          </a:p>
          <a:p>
            <a:pPr marL="457200" indent="-457200">
              <a:buFont typeface="Arial" panose="020B0604020202020204" pitchFamily="34" charset="0"/>
              <a:buChar char="•"/>
            </a:pPr>
            <a:r>
              <a:rPr lang="sv-SE" dirty="0"/>
              <a:t>Behöver inte vara en medveten handling!</a:t>
            </a:r>
            <a:endParaRPr lang="sv-SE" sz="800" dirty="0"/>
          </a:p>
        </p:txBody>
      </p:sp>
      <p:sp>
        <p:nvSpPr>
          <p:cNvPr id="5" name="Ellips 4">
            <a:extLst>
              <a:ext uri="{FF2B5EF4-FFF2-40B4-BE49-F238E27FC236}">
                <a16:creationId xmlns:a16="http://schemas.microsoft.com/office/drawing/2014/main" id="{86E09B16-4F0E-D35E-6847-D908191CFFF5}"/>
              </a:ext>
            </a:extLst>
          </p:cNvPr>
          <p:cNvSpPr/>
          <p:nvPr/>
        </p:nvSpPr>
        <p:spPr>
          <a:xfrm>
            <a:off x="8536539" y="2542903"/>
            <a:ext cx="2641356" cy="2412273"/>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Finns det strukturell rasism inom medicin, vård och behandling?</a:t>
            </a:r>
          </a:p>
        </p:txBody>
      </p:sp>
    </p:spTree>
    <p:extLst>
      <p:ext uri="{BB962C8B-B14F-4D97-AF65-F5344CB8AC3E}">
        <p14:creationId xmlns:p14="http://schemas.microsoft.com/office/powerpoint/2010/main" val="167064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F3A72930-42F6-EDD6-7939-2B12BD0EB49D}"/>
              </a:ext>
            </a:extLst>
          </p:cNvPr>
          <p:cNvSpPr>
            <a:spLocks noGrp="1"/>
          </p:cNvSpPr>
          <p:nvPr>
            <p:ph type="body" sz="quarter" idx="13"/>
          </p:nvPr>
        </p:nvSpPr>
        <p:spPr>
          <a:xfrm>
            <a:off x="559135" y="332111"/>
            <a:ext cx="10752668" cy="213989"/>
          </a:xfrm>
        </p:spPr>
        <p:txBody>
          <a:bodyPr/>
          <a:lstStyle/>
          <a:p>
            <a:r>
              <a:rPr lang="sv-SE" dirty="0"/>
              <a:t>Röster från patienter och medarbete i hälso- och sjukvården i Västerbotten</a:t>
            </a:r>
          </a:p>
        </p:txBody>
      </p:sp>
      <p:sp>
        <p:nvSpPr>
          <p:cNvPr id="18" name="Pratbubbla: oval 17">
            <a:extLst>
              <a:ext uri="{FF2B5EF4-FFF2-40B4-BE49-F238E27FC236}">
                <a16:creationId xmlns:a16="http://schemas.microsoft.com/office/drawing/2014/main" id="{E1438122-E8E3-83F9-765D-5DF3DA6DC15A}"/>
              </a:ext>
            </a:extLst>
          </p:cNvPr>
          <p:cNvSpPr/>
          <p:nvPr/>
        </p:nvSpPr>
        <p:spPr>
          <a:xfrm>
            <a:off x="1256410" y="3429000"/>
            <a:ext cx="3319272" cy="2015603"/>
          </a:xfrm>
          <a:prstGeom prst="wedgeEllipse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dirty="0"/>
              <a:t>”Ja, en kollega som jobbar inom vården blev utskickad av en patient och blev kallad n-ordet.”</a:t>
            </a:r>
          </a:p>
        </p:txBody>
      </p:sp>
      <p:sp>
        <p:nvSpPr>
          <p:cNvPr id="19" name="Pratbubbla: oval 18">
            <a:extLst>
              <a:ext uri="{FF2B5EF4-FFF2-40B4-BE49-F238E27FC236}">
                <a16:creationId xmlns:a16="http://schemas.microsoft.com/office/drawing/2014/main" id="{A984B1AE-BE0B-7EC1-A8BB-9FA97558A230}"/>
              </a:ext>
            </a:extLst>
          </p:cNvPr>
          <p:cNvSpPr/>
          <p:nvPr/>
        </p:nvSpPr>
        <p:spPr>
          <a:xfrm>
            <a:off x="7562421" y="3081993"/>
            <a:ext cx="3749382" cy="2180195"/>
          </a:xfrm>
          <a:prstGeom prst="wedgeEllipse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dirty="0"/>
              <a:t>"Ja. Jag var rädd. Hade tid på kirurgen. Var rädd för att läkare inte ville hjälpa mig. När jag skulle göra en gastroskopi hörde jag vad de sa om mig."</a:t>
            </a:r>
          </a:p>
        </p:txBody>
      </p:sp>
      <p:sp>
        <p:nvSpPr>
          <p:cNvPr id="20" name="Pratbubbla: oval 19">
            <a:extLst>
              <a:ext uri="{FF2B5EF4-FFF2-40B4-BE49-F238E27FC236}">
                <a16:creationId xmlns:a16="http://schemas.microsoft.com/office/drawing/2014/main" id="{39DA2FCB-5E63-C1D1-035F-748E402385D7}"/>
              </a:ext>
            </a:extLst>
          </p:cNvPr>
          <p:cNvSpPr/>
          <p:nvPr/>
        </p:nvSpPr>
        <p:spPr>
          <a:xfrm>
            <a:off x="3601270" y="953803"/>
            <a:ext cx="5180030" cy="2339088"/>
          </a:xfrm>
          <a:prstGeom prst="wedgeEllipseCallou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dirty="0"/>
              <a:t>”Tidigare så hade min dotter problem med utslag. Vi fick ingen hjälp, många olika läkare. De vill inte skriva ut remiss. Fick tolk till sist. Som ordnade remiss och ett bra medel skrevs ut. Nu mår flickan bra. Kanske det gått fortare för en svensk.”</a:t>
            </a:r>
          </a:p>
        </p:txBody>
      </p:sp>
    </p:spTree>
    <p:extLst>
      <p:ext uri="{BB962C8B-B14F-4D97-AF65-F5344CB8AC3E}">
        <p14:creationId xmlns:p14="http://schemas.microsoft.com/office/powerpoint/2010/main" val="35429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DB13C0-5E17-E594-840D-EFD4F87B6709}"/>
              </a:ext>
            </a:extLst>
          </p:cNvPr>
          <p:cNvSpPr>
            <a:spLocks noGrp="1"/>
          </p:cNvSpPr>
          <p:nvPr>
            <p:ph type="body" sz="quarter" idx="10"/>
          </p:nvPr>
        </p:nvSpPr>
        <p:spPr/>
        <p:txBody>
          <a:bodyPr/>
          <a:lstStyle/>
          <a:p>
            <a:r>
              <a:rPr lang="sv-SE" dirty="0"/>
              <a:t>Minoritetsstress och konsekvenser av rasism</a:t>
            </a:r>
          </a:p>
        </p:txBody>
      </p:sp>
      <p:sp>
        <p:nvSpPr>
          <p:cNvPr id="5" name="textruta 4">
            <a:extLst>
              <a:ext uri="{FF2B5EF4-FFF2-40B4-BE49-F238E27FC236}">
                <a16:creationId xmlns:a16="http://schemas.microsoft.com/office/drawing/2014/main" id="{3D2E7FE7-F492-805D-AE70-860C8EBDEF43}"/>
              </a:ext>
            </a:extLst>
          </p:cNvPr>
          <p:cNvSpPr txBox="1"/>
          <p:nvPr/>
        </p:nvSpPr>
        <p:spPr>
          <a:xfrm>
            <a:off x="1200371" y="3087564"/>
            <a:ext cx="4142095" cy="2585323"/>
          </a:xfrm>
          <a:prstGeom prst="rect">
            <a:avLst/>
          </a:prstGeom>
          <a:noFill/>
        </p:spPr>
        <p:txBody>
          <a:bodyPr wrap="square" rtlCol="0">
            <a:spAutoFit/>
          </a:bodyPr>
          <a:lstStyle/>
          <a:p>
            <a:r>
              <a:rPr lang="sv-SE" b="1" dirty="0"/>
              <a:t>Fysiska konsekvenser </a:t>
            </a:r>
            <a:r>
              <a:rPr lang="sv-SE" sz="1800" b="1" i="0" dirty="0">
                <a:solidFill>
                  <a:srgbClr val="313537"/>
                </a:solidFill>
                <a:effectLst/>
              </a:rPr>
              <a:t>som kan kopplas till erfarenheter av rasism</a:t>
            </a:r>
            <a:r>
              <a:rPr lang="sv-SE" b="1" dirty="0"/>
              <a:t>:</a:t>
            </a:r>
          </a:p>
          <a:p>
            <a:pPr marL="285750" indent="-285750" algn="l" fontAlgn="base">
              <a:buFont typeface="Arial" panose="020B0604020202020204" pitchFamily="34" charset="0"/>
              <a:buChar char="•"/>
            </a:pPr>
            <a:r>
              <a:rPr lang="sv-SE" b="0" i="0" dirty="0">
                <a:solidFill>
                  <a:srgbClr val="313537"/>
                </a:solidFill>
                <a:effectLst/>
                <a:latin typeface="var(--font-family-body)"/>
              </a:rPr>
              <a:t>Övervikt</a:t>
            </a:r>
          </a:p>
          <a:p>
            <a:pPr marL="285750" indent="-285750" algn="l" fontAlgn="base">
              <a:buFont typeface="Arial" panose="020B0604020202020204" pitchFamily="34" charset="0"/>
              <a:buChar char="•"/>
            </a:pPr>
            <a:r>
              <a:rPr lang="sv-SE" b="0" i="0" dirty="0">
                <a:solidFill>
                  <a:srgbClr val="313537"/>
                </a:solidFill>
                <a:effectLst/>
                <a:latin typeface="var(--font-family-body)"/>
              </a:rPr>
              <a:t>Hög puls och högt blodtryck </a:t>
            </a:r>
          </a:p>
          <a:p>
            <a:pPr marL="285750" indent="-285750" algn="l" fontAlgn="base">
              <a:buFont typeface="Arial" panose="020B0604020202020204" pitchFamily="34" charset="0"/>
              <a:buChar char="•"/>
            </a:pPr>
            <a:r>
              <a:rPr lang="sv-SE" b="0" i="0" dirty="0">
                <a:solidFill>
                  <a:srgbClr val="313537"/>
                </a:solidFill>
                <a:effectLst/>
                <a:latin typeface="var(--font-family-body)"/>
              </a:rPr>
              <a:t>Högre risk för hjärt- och kärlsjukdomar</a:t>
            </a:r>
          </a:p>
          <a:p>
            <a:pPr marL="285750" indent="-285750" algn="l" fontAlgn="base">
              <a:buFont typeface="Arial" panose="020B0604020202020204" pitchFamily="34" charset="0"/>
              <a:buChar char="•"/>
            </a:pPr>
            <a:r>
              <a:rPr lang="sv-SE" b="0" i="0" dirty="0">
                <a:solidFill>
                  <a:srgbClr val="313537"/>
                </a:solidFill>
                <a:effectLst/>
                <a:latin typeface="var(--font-family-body)"/>
              </a:rPr>
              <a:t>Högre risk för diabetes</a:t>
            </a:r>
          </a:p>
          <a:p>
            <a:pPr marL="285750" indent="-285750" algn="l" fontAlgn="base">
              <a:buFont typeface="Arial" panose="020B0604020202020204" pitchFamily="34" charset="0"/>
              <a:buChar char="•"/>
            </a:pPr>
            <a:r>
              <a:rPr lang="sv-SE" b="0" i="0" dirty="0">
                <a:solidFill>
                  <a:srgbClr val="313537"/>
                </a:solidFill>
                <a:effectLst/>
                <a:latin typeface="var(--font-family-body)"/>
              </a:rPr>
              <a:t>Högre risk för förlossningskomplikationer</a:t>
            </a:r>
          </a:p>
          <a:p>
            <a:endParaRPr lang="sv-SE" dirty="0"/>
          </a:p>
        </p:txBody>
      </p:sp>
      <p:sp>
        <p:nvSpPr>
          <p:cNvPr id="6" name="textruta 5">
            <a:extLst>
              <a:ext uri="{FF2B5EF4-FFF2-40B4-BE49-F238E27FC236}">
                <a16:creationId xmlns:a16="http://schemas.microsoft.com/office/drawing/2014/main" id="{94879366-A354-CF24-80E7-A806D7A8D6E4}"/>
              </a:ext>
            </a:extLst>
          </p:cNvPr>
          <p:cNvSpPr txBox="1"/>
          <p:nvPr/>
        </p:nvSpPr>
        <p:spPr>
          <a:xfrm>
            <a:off x="6688667" y="3087564"/>
            <a:ext cx="4142095" cy="2031325"/>
          </a:xfrm>
          <a:prstGeom prst="rect">
            <a:avLst/>
          </a:prstGeom>
          <a:noFill/>
        </p:spPr>
        <p:txBody>
          <a:bodyPr wrap="square" rtlCol="0">
            <a:spAutoFit/>
          </a:bodyPr>
          <a:lstStyle/>
          <a:p>
            <a:r>
              <a:rPr lang="sv-SE" b="1" dirty="0"/>
              <a:t>Psykiska konsekvenser </a:t>
            </a:r>
            <a:r>
              <a:rPr lang="sv-SE" sz="1800" b="1" i="0" dirty="0">
                <a:solidFill>
                  <a:srgbClr val="313537"/>
                </a:solidFill>
                <a:effectLst/>
              </a:rPr>
              <a:t>som kan kopplas till erfarenheter av rasism</a:t>
            </a:r>
            <a:r>
              <a:rPr lang="sv-SE" b="1" dirty="0"/>
              <a:t>:</a:t>
            </a:r>
          </a:p>
          <a:p>
            <a:pPr marL="285750" indent="-285750" algn="l" fontAlgn="base">
              <a:buFont typeface="Arial" panose="020B0604020202020204" pitchFamily="34" charset="0"/>
              <a:buChar char="•"/>
            </a:pPr>
            <a:r>
              <a:rPr lang="sv-SE" b="0" i="0" dirty="0">
                <a:solidFill>
                  <a:srgbClr val="313537"/>
                </a:solidFill>
                <a:effectLst/>
                <a:latin typeface="var(--font-family-body)"/>
              </a:rPr>
              <a:t>Dålig självkänsla </a:t>
            </a:r>
          </a:p>
          <a:p>
            <a:pPr marL="285750" indent="-285750" algn="l" fontAlgn="base">
              <a:buFont typeface="Arial" panose="020B0604020202020204" pitchFamily="34" charset="0"/>
              <a:buChar char="•"/>
            </a:pPr>
            <a:r>
              <a:rPr lang="sv-SE" b="0" i="0" dirty="0">
                <a:solidFill>
                  <a:srgbClr val="313537"/>
                </a:solidFill>
                <a:effectLst/>
                <a:latin typeface="var(--font-family-body)"/>
              </a:rPr>
              <a:t>Ångest</a:t>
            </a:r>
          </a:p>
          <a:p>
            <a:pPr marL="285750" indent="-285750" algn="l" fontAlgn="base">
              <a:buFont typeface="Arial" panose="020B0604020202020204" pitchFamily="34" charset="0"/>
              <a:buChar char="•"/>
            </a:pPr>
            <a:r>
              <a:rPr lang="sv-SE" b="0" i="0" dirty="0">
                <a:solidFill>
                  <a:srgbClr val="313537"/>
                </a:solidFill>
                <a:effectLst/>
                <a:latin typeface="var(--font-family-body)"/>
              </a:rPr>
              <a:t>Depressioner </a:t>
            </a:r>
          </a:p>
          <a:p>
            <a:pPr marL="285750" indent="-285750" algn="l" fontAlgn="base">
              <a:buFont typeface="Arial" panose="020B0604020202020204" pitchFamily="34" charset="0"/>
              <a:buChar char="•"/>
            </a:pPr>
            <a:r>
              <a:rPr lang="sv-SE" b="0" i="0" dirty="0">
                <a:solidFill>
                  <a:srgbClr val="313537"/>
                </a:solidFill>
                <a:effectLst/>
                <a:latin typeface="var(--font-family-body)"/>
              </a:rPr>
              <a:t>Långvarig stress</a:t>
            </a:r>
          </a:p>
          <a:p>
            <a:pPr marL="285750" indent="-285750" algn="l" fontAlgn="base">
              <a:buFont typeface="Arial" panose="020B0604020202020204" pitchFamily="34" charset="0"/>
              <a:buChar char="•"/>
            </a:pPr>
            <a:r>
              <a:rPr lang="sv-SE" b="0" i="0" dirty="0">
                <a:solidFill>
                  <a:srgbClr val="313537"/>
                </a:solidFill>
                <a:effectLst/>
                <a:latin typeface="var(--font-family-body)"/>
              </a:rPr>
              <a:t>Ökad risk för suicid </a:t>
            </a:r>
            <a:endParaRPr lang="sv-SE" dirty="0"/>
          </a:p>
        </p:txBody>
      </p:sp>
      <p:sp>
        <p:nvSpPr>
          <p:cNvPr id="7" name="Platshållare för text 2">
            <a:extLst>
              <a:ext uri="{FF2B5EF4-FFF2-40B4-BE49-F238E27FC236}">
                <a16:creationId xmlns:a16="http://schemas.microsoft.com/office/drawing/2014/main" id="{075B082B-D175-BB89-8081-3E6967BE1D0B}"/>
              </a:ext>
            </a:extLst>
          </p:cNvPr>
          <p:cNvSpPr txBox="1">
            <a:spLocks/>
          </p:cNvSpPr>
          <p:nvPr/>
        </p:nvSpPr>
        <p:spPr>
          <a:xfrm>
            <a:off x="1007534" y="1632786"/>
            <a:ext cx="10272185" cy="1283755"/>
          </a:xfrm>
          <a:prstGeom prst="rect">
            <a:avLst/>
          </a:prstGeom>
        </p:spPr>
        <p:txBody>
          <a:bodyPr vert="horz" lIns="91440" tIns="45720" rIns="91440" bIns="45720" rtlCol="0">
            <a:noAutofit/>
          </a:bodyPr>
          <a:lstStyle>
            <a:lvl1pPr marL="0" indent="0" algn="l" defTabSz="1219170" rtl="0" eaLnBrk="1" latinLnBrk="0" hangingPunct="1">
              <a:spcBef>
                <a:spcPts val="800"/>
              </a:spcBef>
              <a:spcAft>
                <a:spcPts val="800"/>
              </a:spcAft>
              <a:buClr>
                <a:srgbClr val="0050A0"/>
              </a:buClr>
              <a:buFont typeface="Arial" panose="020B0604020202020204" pitchFamily="34" charset="0"/>
              <a:buNone/>
              <a:defRPr sz="2667" kern="1200">
                <a:solidFill>
                  <a:schemeClr val="tx1"/>
                </a:solidFill>
                <a:latin typeface="+mn-lt"/>
                <a:ea typeface="+mn-ea"/>
                <a:cs typeface="Arial" panose="020B0604020202020204" pitchFamily="34" charset="0"/>
              </a:defRPr>
            </a:lvl1pPr>
            <a:lvl2pPr marL="609585" indent="0" algn="l" defTabSz="1219170" rtl="0" eaLnBrk="1" latinLnBrk="0" hangingPunct="1">
              <a:spcBef>
                <a:spcPct val="20000"/>
              </a:spcBef>
              <a:buClr>
                <a:srgbClr val="0050A0"/>
              </a:buClr>
              <a:buFont typeface="Arial" panose="020B0604020202020204" pitchFamily="34" charset="0"/>
              <a:buNone/>
              <a:defRPr sz="2400" kern="1200">
                <a:solidFill>
                  <a:schemeClr val="tx1"/>
                </a:solidFill>
                <a:latin typeface="+mn-lt"/>
                <a:ea typeface="+mn-ea"/>
                <a:cs typeface="+mn-cs"/>
              </a:defRPr>
            </a:lvl2pPr>
            <a:lvl3pPr marL="1219170" indent="0" algn="l" defTabSz="1219170" rtl="0" eaLnBrk="1" latinLnBrk="0" hangingPunct="1">
              <a:spcBef>
                <a:spcPct val="20000"/>
              </a:spcBef>
              <a:buClr>
                <a:srgbClr val="0050A0"/>
              </a:buClr>
              <a:buFont typeface="Arial" panose="020B0604020202020204" pitchFamily="34" charset="0"/>
              <a:buNone/>
              <a:defRPr sz="2133" kern="1200">
                <a:solidFill>
                  <a:schemeClr val="tx1"/>
                </a:solidFill>
                <a:latin typeface="+mn-lt"/>
                <a:ea typeface="+mn-ea"/>
                <a:cs typeface="+mn-cs"/>
              </a:defRPr>
            </a:lvl3pPr>
            <a:lvl4pPr marL="1828754" indent="0" algn="l" defTabSz="1219170" rtl="0" eaLnBrk="1" latinLnBrk="0" hangingPunct="1">
              <a:spcBef>
                <a:spcPct val="20000"/>
              </a:spcBef>
              <a:buClr>
                <a:srgbClr val="0050A0"/>
              </a:buClr>
              <a:buFont typeface="Arial" panose="020B0604020202020204" pitchFamily="34" charset="0"/>
              <a:buNone/>
              <a:defRPr sz="1867" kern="1200">
                <a:solidFill>
                  <a:schemeClr val="tx1"/>
                </a:solidFill>
                <a:latin typeface="+mn-lt"/>
                <a:ea typeface="+mn-ea"/>
                <a:cs typeface="+mn-cs"/>
              </a:defRPr>
            </a:lvl4pPr>
            <a:lvl5pPr marL="2438339" indent="0" algn="l" defTabSz="1219170" rtl="0" eaLnBrk="1" latinLnBrk="0" hangingPunct="1">
              <a:spcBef>
                <a:spcPct val="20000"/>
              </a:spcBef>
              <a:buClr>
                <a:srgbClr val="0050A0"/>
              </a:buClr>
              <a:buFont typeface="Arial" panose="020B0604020202020204" pitchFamily="34" charset="0"/>
              <a:buNone/>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sv-SE" sz="1800" dirty="0"/>
              <a:t>Minoritetsstress är en särskild typ av stress som kan uppstå hos personer som tillhör minoritetsgrupper, på grund av </a:t>
            </a:r>
            <a:r>
              <a:rPr lang="sv-SE" sz="1800" b="1" dirty="0"/>
              <a:t>strukturella ojämlikheter</a:t>
            </a:r>
            <a:r>
              <a:rPr lang="sv-SE" sz="1800" dirty="0"/>
              <a:t>, </a:t>
            </a:r>
            <a:r>
              <a:rPr lang="sv-SE" sz="1800" b="1" dirty="0"/>
              <a:t>stereotypa uppfattningar </a:t>
            </a:r>
            <a:r>
              <a:rPr lang="sv-SE" sz="1800" dirty="0"/>
              <a:t>och </a:t>
            </a:r>
            <a:r>
              <a:rPr lang="sv-SE" sz="1800" b="1" dirty="0"/>
              <a:t>medvetna eller omedvetna kränkningar</a:t>
            </a:r>
            <a:r>
              <a:rPr lang="sv-SE" sz="1800" dirty="0"/>
              <a:t>, som minoriteter möter i samhället dagligdags.</a:t>
            </a:r>
            <a:r>
              <a:rPr lang="sv-SE" sz="1200" b="0" i="0" dirty="0">
                <a:solidFill>
                  <a:srgbClr val="040C28"/>
                </a:solidFill>
                <a:effectLst/>
                <a:latin typeface="Google Sans"/>
              </a:rPr>
              <a:t>  </a:t>
            </a:r>
            <a:r>
              <a:rPr lang="sv-SE" sz="1800" b="0" i="0" dirty="0">
                <a:solidFill>
                  <a:srgbClr val="040C28"/>
                </a:solidFill>
                <a:effectLst/>
                <a:latin typeface="Google Sans"/>
              </a:rPr>
              <a:t>Att som del av en minoritetsgrupp vara utsatt, eller behöva </a:t>
            </a:r>
            <a:r>
              <a:rPr lang="sv-SE" sz="1800" b="1" i="0" dirty="0">
                <a:solidFill>
                  <a:srgbClr val="040C28"/>
                </a:solidFill>
                <a:effectLst/>
                <a:latin typeface="Google Sans"/>
              </a:rPr>
              <a:t>vara på sin vakt </a:t>
            </a:r>
            <a:r>
              <a:rPr lang="sv-SE" sz="1800" b="0" i="0" dirty="0">
                <a:solidFill>
                  <a:srgbClr val="040C28"/>
                </a:solidFill>
                <a:effectLst/>
                <a:latin typeface="Google Sans"/>
              </a:rPr>
              <a:t>och </a:t>
            </a:r>
            <a:r>
              <a:rPr lang="sv-SE" sz="1800" b="1" i="0" dirty="0">
                <a:solidFill>
                  <a:srgbClr val="040C28"/>
                </a:solidFill>
                <a:effectLst/>
                <a:latin typeface="Google Sans"/>
              </a:rPr>
              <a:t>beredd på att bli utsatt eller ifrågasatt</a:t>
            </a:r>
            <a:r>
              <a:rPr lang="sv-SE" sz="1800" b="0" i="0" dirty="0">
                <a:solidFill>
                  <a:srgbClr val="040C28"/>
                </a:solidFill>
                <a:effectLst/>
                <a:latin typeface="Google Sans"/>
              </a:rPr>
              <a:t>, leder för många till en psykosocial stress</a:t>
            </a:r>
            <a:r>
              <a:rPr lang="sv-SE" sz="1800" b="0" i="0" dirty="0">
                <a:solidFill>
                  <a:srgbClr val="474747"/>
                </a:solidFill>
                <a:effectLst/>
                <a:latin typeface="Google Sans"/>
              </a:rPr>
              <a:t>. </a:t>
            </a:r>
            <a:endParaRPr lang="sv-SE" sz="1800" dirty="0">
              <a:highlight>
                <a:srgbClr val="00FF00"/>
              </a:highlight>
            </a:endParaRPr>
          </a:p>
        </p:txBody>
      </p:sp>
    </p:spTree>
    <p:extLst>
      <p:ext uri="{BB962C8B-B14F-4D97-AF65-F5344CB8AC3E}">
        <p14:creationId xmlns:p14="http://schemas.microsoft.com/office/powerpoint/2010/main" val="58395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FEEB08E-7EB6-AD78-8431-98F5BBC4298D}"/>
              </a:ext>
            </a:extLst>
          </p:cNvPr>
          <p:cNvSpPr>
            <a:spLocks noGrp="1"/>
          </p:cNvSpPr>
          <p:nvPr>
            <p:ph type="ctrTitle"/>
          </p:nvPr>
        </p:nvSpPr>
        <p:spPr>
          <a:xfrm>
            <a:off x="959907" y="2113930"/>
            <a:ext cx="10272185" cy="1008112"/>
          </a:xfrm>
        </p:spPr>
        <p:txBody>
          <a:bodyPr/>
          <a:lstStyle/>
          <a:p>
            <a:pPr algn="ctr"/>
            <a:r>
              <a:rPr lang="sv-SE" dirty="0"/>
              <a:t>Diskussionsdags!</a:t>
            </a:r>
          </a:p>
        </p:txBody>
      </p:sp>
    </p:spTree>
    <p:extLst>
      <p:ext uri="{BB962C8B-B14F-4D97-AF65-F5344CB8AC3E}">
        <p14:creationId xmlns:p14="http://schemas.microsoft.com/office/powerpoint/2010/main" val="189941503"/>
      </p:ext>
    </p:extLst>
  </p:cSld>
  <p:clrMapOvr>
    <a:masterClrMapping/>
  </p:clrMapOvr>
</p:sld>
</file>

<file path=ppt/theme/theme1.xml><?xml version="1.0" encoding="utf-8"?>
<a:theme xmlns:a="http://schemas.openxmlformats.org/drawingml/2006/main" name="Region Västerbotten">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gion Västerbotten" id="{6B41BD73-78B5-4E76-B5E6-B1894D1BF0C4}" vid="{86C9B843-0107-456B-BBB9-4EA9D04B4F6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26a988-3b6a-492a-8587-82b21fde8957">
      <Terms xmlns="http://schemas.microsoft.com/office/infopath/2007/PartnerControls"/>
    </lcf76f155ced4ddcb4097134ff3c332f>
    <TaxCatchAll xmlns="d87e990c-5c44-44f5-a1ed-3de845b33d0a" xsi:nil="true"/>
    <SharedWithUsers xmlns="d87e990c-5c44-44f5-a1ed-3de845b33d0a">
      <UserInfo>
        <DisplayName>Mikael Råback</DisplayName>
        <AccountId>42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1E7C52DDF1C0A40905FA87B51E8796E" ma:contentTypeVersion="17" ma:contentTypeDescription="Skapa ett nytt dokument." ma:contentTypeScope="" ma:versionID="8b76f65ce8d1c0cb191d94b66f52c3ff">
  <xsd:schema xmlns:xsd="http://www.w3.org/2001/XMLSchema" xmlns:xs="http://www.w3.org/2001/XMLSchema" xmlns:p="http://schemas.microsoft.com/office/2006/metadata/properties" xmlns:ns2="1926a988-3b6a-492a-8587-82b21fde8957" xmlns:ns3="d87e990c-5c44-44f5-a1ed-3de845b33d0a" targetNamespace="http://schemas.microsoft.com/office/2006/metadata/properties" ma:root="true" ma:fieldsID="0ac55b8f82a491af0da2ae73518f4354" ns2:_="" ns3:_="">
    <xsd:import namespace="1926a988-3b6a-492a-8587-82b21fde8957"/>
    <xsd:import namespace="d87e990c-5c44-44f5-a1ed-3de845b33d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6a988-3b6a-492a-8587-82b21fde8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7e990c-5c44-44f5-a1ed-3de845b33d0a"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9ca201cf-38b2-487b-9679-db9878a0b6c2}" ma:internalName="TaxCatchAll" ma:showField="CatchAllData" ma:web="d87e990c-5c44-44f5-a1ed-3de845b33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0EBC74-451C-4658-A31D-2BA998BF96EF}">
  <ds:schemaRefs>
    <ds:schemaRef ds:uri="http://schemas.microsoft.com/office/infopath/2007/PartnerControls"/>
    <ds:schemaRef ds:uri="http://schemas.microsoft.com/office/2006/documentManagement/types"/>
    <ds:schemaRef ds:uri="d87e990c-5c44-44f5-a1ed-3de845b33d0a"/>
    <ds:schemaRef ds:uri="http://purl.org/dc/elements/1.1/"/>
    <ds:schemaRef ds:uri="http://schemas.microsoft.com/office/2006/metadata/properties"/>
    <ds:schemaRef ds:uri="1926a988-3b6a-492a-8587-82b21fde8957"/>
    <ds:schemaRef ds:uri="http://schemas.openxmlformats.org/package/2006/metadata/core-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CE52221C-57E8-45BD-A87F-7D2787C5F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6a988-3b6a-492a-8587-82b21fde8957"/>
    <ds:schemaRef ds:uri="d87e990c-5c44-44f5-a1ed-3de845b33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373D04-F78A-476B-8C9F-1D50A473F5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Västerbotten</Template>
  <TotalTime>15861</TotalTime>
  <Words>4539</Words>
  <Application>Microsoft Office PowerPoint</Application>
  <PresentationFormat>Bredbild</PresentationFormat>
  <Paragraphs>283</Paragraphs>
  <Slides>28</Slides>
  <Notes>20</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28</vt:i4>
      </vt:variant>
    </vt:vector>
  </HeadingPairs>
  <TitlesOfParts>
    <vt:vector size="34" baseType="lpstr">
      <vt:lpstr>Arial</vt:lpstr>
      <vt:lpstr>Calibri</vt:lpstr>
      <vt:lpstr>Google Sans</vt:lpstr>
      <vt:lpstr>var(--font-family-body)</vt:lpstr>
      <vt:lpstr>VisueltLivingHistory</vt:lpstr>
      <vt:lpstr>Region Västerbotten</vt:lpstr>
      <vt:lpstr>PowerPoint-presentation</vt:lpstr>
      <vt:lpstr>Ojämlikhet och rasism inom hälso- och sjukvården</vt:lpstr>
      <vt:lpstr>PowerPoint-presentation</vt:lpstr>
      <vt:lpstr>Vad är rasism?</vt:lpstr>
      <vt:lpstr>PowerPoint-presentation</vt:lpstr>
      <vt:lpstr>PowerPoint-presentation</vt:lpstr>
      <vt:lpstr>PowerPoint-presentation</vt:lpstr>
      <vt:lpstr>PowerPoint-presentation</vt:lpstr>
      <vt:lpstr>Diskussionsdags!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Utbildningar och stöd inom Region Västerbotten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om segregation, rasism, socioekonomi och hälsa</dc:title>
  <dc:creator>Helena Gard</dc:creator>
  <cp:lastModifiedBy>Annelie Bygdén</cp:lastModifiedBy>
  <cp:revision>98</cp:revision>
  <cp:lastPrinted>2021-02-16T16:53:31Z</cp:lastPrinted>
  <dcterms:created xsi:type="dcterms:W3CDTF">2021-02-08T08:11:33Z</dcterms:created>
  <dcterms:modified xsi:type="dcterms:W3CDTF">2025-09-04T13:55:56Z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0x01010021E7C52DDF1C0A40905FA87B51E8796E</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